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
  </p:notesMasterIdLst>
  <p:handoutMasterIdLst>
    <p:handoutMasterId r:id="rId4"/>
  </p:handoutMasterIdLst>
  <p:sldIdLst>
    <p:sldId id="932" r:id="rId2"/>
  </p:sldIdLst>
  <p:sldSz cx="10080625" cy="6858000"/>
  <p:notesSz cx="7099300" cy="10234613"/>
  <p:defaultTextStyle>
    <a:defPPr>
      <a:defRPr lang="zh-TW"/>
    </a:defPPr>
    <a:lvl1pPr algn="l" rtl="0" fontAlgn="base">
      <a:spcBef>
        <a:spcPct val="0"/>
      </a:spcBef>
      <a:spcAft>
        <a:spcPct val="0"/>
      </a:spcAft>
      <a:defRPr kumimoji="1" sz="2000" kern="1200">
        <a:solidFill>
          <a:schemeClr val="tx1"/>
        </a:solidFill>
        <a:latin typeface="Arial" charset="0"/>
        <a:ea typeface="新細明體" charset="-120"/>
        <a:cs typeface="+mn-cs"/>
      </a:defRPr>
    </a:lvl1pPr>
    <a:lvl2pPr marL="457200" algn="l" rtl="0" fontAlgn="base">
      <a:spcBef>
        <a:spcPct val="0"/>
      </a:spcBef>
      <a:spcAft>
        <a:spcPct val="0"/>
      </a:spcAft>
      <a:defRPr kumimoji="1" sz="2000" kern="1200">
        <a:solidFill>
          <a:schemeClr val="tx1"/>
        </a:solidFill>
        <a:latin typeface="Arial" charset="0"/>
        <a:ea typeface="新細明體" charset="-120"/>
        <a:cs typeface="+mn-cs"/>
      </a:defRPr>
    </a:lvl2pPr>
    <a:lvl3pPr marL="914400" algn="l" rtl="0" fontAlgn="base">
      <a:spcBef>
        <a:spcPct val="0"/>
      </a:spcBef>
      <a:spcAft>
        <a:spcPct val="0"/>
      </a:spcAft>
      <a:defRPr kumimoji="1" sz="2000" kern="1200">
        <a:solidFill>
          <a:schemeClr val="tx1"/>
        </a:solidFill>
        <a:latin typeface="Arial" charset="0"/>
        <a:ea typeface="新細明體" charset="-120"/>
        <a:cs typeface="+mn-cs"/>
      </a:defRPr>
    </a:lvl3pPr>
    <a:lvl4pPr marL="1371600" algn="l" rtl="0" fontAlgn="base">
      <a:spcBef>
        <a:spcPct val="0"/>
      </a:spcBef>
      <a:spcAft>
        <a:spcPct val="0"/>
      </a:spcAft>
      <a:defRPr kumimoji="1" sz="2000" kern="1200">
        <a:solidFill>
          <a:schemeClr val="tx1"/>
        </a:solidFill>
        <a:latin typeface="Arial" charset="0"/>
        <a:ea typeface="新細明體" charset="-120"/>
        <a:cs typeface="+mn-cs"/>
      </a:defRPr>
    </a:lvl4pPr>
    <a:lvl5pPr marL="1828800" algn="l" rtl="0" fontAlgn="base">
      <a:spcBef>
        <a:spcPct val="0"/>
      </a:spcBef>
      <a:spcAft>
        <a:spcPct val="0"/>
      </a:spcAft>
      <a:defRPr kumimoji="1" sz="2000" kern="1200">
        <a:solidFill>
          <a:schemeClr val="tx1"/>
        </a:solidFill>
        <a:latin typeface="Arial" charset="0"/>
        <a:ea typeface="新細明體" charset="-120"/>
        <a:cs typeface="+mn-cs"/>
      </a:defRPr>
    </a:lvl5pPr>
    <a:lvl6pPr marL="2286000" algn="l" defTabSz="914400" rtl="0" eaLnBrk="1" latinLnBrk="0" hangingPunct="1">
      <a:defRPr kumimoji="1" sz="2000" kern="1200">
        <a:solidFill>
          <a:schemeClr val="tx1"/>
        </a:solidFill>
        <a:latin typeface="Arial" charset="0"/>
        <a:ea typeface="新細明體" charset="-120"/>
        <a:cs typeface="+mn-cs"/>
      </a:defRPr>
    </a:lvl6pPr>
    <a:lvl7pPr marL="2743200" algn="l" defTabSz="914400" rtl="0" eaLnBrk="1" latinLnBrk="0" hangingPunct="1">
      <a:defRPr kumimoji="1" sz="2000" kern="1200">
        <a:solidFill>
          <a:schemeClr val="tx1"/>
        </a:solidFill>
        <a:latin typeface="Arial" charset="0"/>
        <a:ea typeface="新細明體" charset="-120"/>
        <a:cs typeface="+mn-cs"/>
      </a:defRPr>
    </a:lvl7pPr>
    <a:lvl8pPr marL="3200400" algn="l" defTabSz="914400" rtl="0" eaLnBrk="1" latinLnBrk="0" hangingPunct="1">
      <a:defRPr kumimoji="1" sz="2000" kern="1200">
        <a:solidFill>
          <a:schemeClr val="tx1"/>
        </a:solidFill>
        <a:latin typeface="Arial" charset="0"/>
        <a:ea typeface="新細明體" charset="-120"/>
        <a:cs typeface="+mn-cs"/>
      </a:defRPr>
    </a:lvl8pPr>
    <a:lvl9pPr marL="3657600" algn="l" defTabSz="914400" rtl="0" eaLnBrk="1" latinLnBrk="0" hangingPunct="1">
      <a:defRPr kumimoji="1" sz="2000"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再造歷史現場" id="{2B63273E-D780-4CD1-B838-AB3F3D711267}">
          <p14:sldIdLst>
            <p14:sldId id="932"/>
          </p14:sldIdLst>
        </p14:section>
      </p14:sectionLst>
    </p:ext>
    <p:ext uri="{EFAFB233-063F-42B5-8137-9DF3F51BA10A}">
      <p15:sldGuideLst xmlns:p15="http://schemas.microsoft.com/office/powerpoint/2012/main">
        <p15:guide id="1" orient="horz" pos="2160">
          <p15:clr>
            <a:srgbClr val="A4A3A4"/>
          </p15:clr>
        </p15:guide>
        <p15:guide id="2" pos="3175">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guide id="3" orient="horz" pos="3199" userDrawn="1">
          <p15:clr>
            <a:srgbClr val="A4A3A4"/>
          </p15:clr>
        </p15:guide>
        <p15:guide id="4" pos="2213" userDrawn="1">
          <p15:clr>
            <a:srgbClr val="A4A3A4"/>
          </p15:clr>
        </p15:guide>
        <p15:guide id="5" orient="horz" pos="3129" userDrawn="1">
          <p15:clr>
            <a:srgbClr val="A4A3A4"/>
          </p15:clr>
        </p15:guide>
        <p15:guide id="6" orient="horz" pos="3223" userDrawn="1">
          <p15:clr>
            <a:srgbClr val="A4A3A4"/>
          </p15:clr>
        </p15:guide>
        <p15:guide id="7" pos="2144" userDrawn="1">
          <p15:clr>
            <a:srgbClr val="A4A3A4"/>
          </p15:clr>
        </p15:guide>
        <p15:guide id="8"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CC"/>
    <a:srgbClr val="CCFF99"/>
    <a:srgbClr val="00FFFF"/>
    <a:srgbClr val="CC99FF"/>
    <a:srgbClr val="9933FF"/>
    <a:srgbClr val="FF9900"/>
    <a:srgbClr val="FFCC66"/>
    <a:srgbClr val="33CC33"/>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中等深淺樣式 3 - 輔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289" autoAdjust="0"/>
    <p:restoredTop sz="95915" autoAdjust="0"/>
  </p:normalViewPr>
  <p:slideViewPr>
    <p:cSldViewPr>
      <p:cViewPr varScale="1">
        <p:scale>
          <a:sx n="92" d="100"/>
          <a:sy n="92" d="100"/>
        </p:scale>
        <p:origin x="516" y="78"/>
      </p:cViewPr>
      <p:guideLst>
        <p:guide orient="horz" pos="2160"/>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0" d="100"/>
          <a:sy n="50" d="100"/>
        </p:scale>
        <p:origin x="-3018" y="-102"/>
      </p:cViewPr>
      <p:guideLst>
        <p:guide orient="horz" pos="3107"/>
        <p:guide pos="2121"/>
        <p:guide orient="horz" pos="3199"/>
        <p:guide pos="2213"/>
        <p:guide orient="horz" pos="3129"/>
        <p:guide orient="horz" pos="3223"/>
        <p:guide pos="214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10" y="11"/>
            <a:ext cx="3077139" cy="511731"/>
          </a:xfrm>
          <a:prstGeom prst="rect">
            <a:avLst/>
          </a:prstGeom>
          <a:noFill/>
          <a:ln w="9525">
            <a:noFill/>
            <a:miter lim="800000"/>
            <a:headEnd/>
            <a:tailEnd/>
          </a:ln>
        </p:spPr>
        <p:txBody>
          <a:bodyPr vert="horz" wrap="square" lIns="94531" tIns="47260" rIns="94531" bIns="47260" numCol="1" anchor="t" anchorCtr="0" compatLnSpc="1">
            <a:prstTxWarp prst="textNoShape">
              <a:avLst/>
            </a:prstTxWarp>
          </a:bodyPr>
          <a:lstStyle>
            <a:lvl1pPr defTabSz="946106">
              <a:defRPr sz="1100">
                <a:ea typeface="新細明體" pitchFamily="18" charset="-120"/>
              </a:defRPr>
            </a:lvl1pPr>
          </a:lstStyle>
          <a:p>
            <a:pPr>
              <a:defRPr/>
            </a:pPr>
            <a:endParaRPr lang="en-US" altLang="zh-TW"/>
          </a:p>
        </p:txBody>
      </p:sp>
      <p:sp>
        <p:nvSpPr>
          <p:cNvPr id="109571" name="Rectangle 3"/>
          <p:cNvSpPr>
            <a:spLocks noGrp="1" noChangeArrowheads="1"/>
          </p:cNvSpPr>
          <p:nvPr>
            <p:ph type="dt" sz="quarter" idx="1"/>
          </p:nvPr>
        </p:nvSpPr>
        <p:spPr bwMode="auto">
          <a:xfrm>
            <a:off x="4022162" y="11"/>
            <a:ext cx="3077139" cy="511731"/>
          </a:xfrm>
          <a:prstGeom prst="rect">
            <a:avLst/>
          </a:prstGeom>
          <a:noFill/>
          <a:ln w="9525">
            <a:noFill/>
            <a:miter lim="800000"/>
            <a:headEnd/>
            <a:tailEnd/>
          </a:ln>
        </p:spPr>
        <p:txBody>
          <a:bodyPr vert="horz" wrap="square" lIns="94531" tIns="47260" rIns="94531" bIns="47260" numCol="1" anchor="t" anchorCtr="0" compatLnSpc="1">
            <a:prstTxWarp prst="textNoShape">
              <a:avLst/>
            </a:prstTxWarp>
          </a:bodyPr>
          <a:lstStyle>
            <a:lvl1pPr algn="r" defTabSz="946106">
              <a:defRPr sz="1100">
                <a:ea typeface="新細明體" pitchFamily="18" charset="-120"/>
              </a:defRPr>
            </a:lvl1pPr>
          </a:lstStyle>
          <a:p>
            <a:pPr>
              <a:defRPr/>
            </a:pPr>
            <a:endParaRPr lang="en-US" altLang="zh-TW"/>
          </a:p>
        </p:txBody>
      </p:sp>
      <p:sp>
        <p:nvSpPr>
          <p:cNvPr id="109572" name="Rectangle 4"/>
          <p:cNvSpPr>
            <a:spLocks noGrp="1" noChangeArrowheads="1"/>
          </p:cNvSpPr>
          <p:nvPr>
            <p:ph type="ftr" sz="quarter" idx="2"/>
          </p:nvPr>
        </p:nvSpPr>
        <p:spPr bwMode="auto">
          <a:xfrm>
            <a:off x="10" y="9722889"/>
            <a:ext cx="3077139" cy="511730"/>
          </a:xfrm>
          <a:prstGeom prst="rect">
            <a:avLst/>
          </a:prstGeom>
          <a:noFill/>
          <a:ln w="9525">
            <a:noFill/>
            <a:miter lim="800000"/>
            <a:headEnd/>
            <a:tailEnd/>
          </a:ln>
        </p:spPr>
        <p:txBody>
          <a:bodyPr vert="horz" wrap="square" lIns="94531" tIns="47260" rIns="94531" bIns="47260" numCol="1" anchor="b" anchorCtr="0" compatLnSpc="1">
            <a:prstTxWarp prst="textNoShape">
              <a:avLst/>
            </a:prstTxWarp>
          </a:bodyPr>
          <a:lstStyle>
            <a:lvl1pPr defTabSz="946106">
              <a:defRPr sz="1100">
                <a:ea typeface="新細明體" pitchFamily="18" charset="-120"/>
              </a:defRPr>
            </a:lvl1pPr>
          </a:lstStyle>
          <a:p>
            <a:pPr>
              <a:defRPr/>
            </a:pPr>
            <a:endParaRPr lang="en-US" altLang="zh-TW"/>
          </a:p>
        </p:txBody>
      </p:sp>
      <p:sp>
        <p:nvSpPr>
          <p:cNvPr id="109573" name="Rectangle 5"/>
          <p:cNvSpPr>
            <a:spLocks noGrp="1" noChangeArrowheads="1"/>
          </p:cNvSpPr>
          <p:nvPr>
            <p:ph type="sldNum" sz="quarter" idx="3"/>
          </p:nvPr>
        </p:nvSpPr>
        <p:spPr bwMode="auto">
          <a:xfrm>
            <a:off x="4022162" y="9722889"/>
            <a:ext cx="3077139" cy="511730"/>
          </a:xfrm>
          <a:prstGeom prst="rect">
            <a:avLst/>
          </a:prstGeom>
          <a:noFill/>
          <a:ln w="9525">
            <a:noFill/>
            <a:miter lim="800000"/>
            <a:headEnd/>
            <a:tailEnd/>
          </a:ln>
        </p:spPr>
        <p:txBody>
          <a:bodyPr vert="horz" wrap="square" lIns="94531" tIns="47260" rIns="94531" bIns="47260" numCol="1" anchor="b" anchorCtr="0" compatLnSpc="1">
            <a:prstTxWarp prst="textNoShape">
              <a:avLst/>
            </a:prstTxWarp>
          </a:bodyPr>
          <a:lstStyle>
            <a:lvl1pPr algn="r" defTabSz="946106">
              <a:defRPr sz="1100">
                <a:ea typeface="新細明體" pitchFamily="18" charset="-120"/>
              </a:defRPr>
            </a:lvl1pPr>
          </a:lstStyle>
          <a:p>
            <a:pPr>
              <a:defRPr/>
            </a:pPr>
            <a:fld id="{D4EC10AC-D7D3-4515-A339-C48890FBCDA7}" type="slidenum">
              <a:rPr lang="en-US" altLang="zh-TW"/>
              <a:pPr>
                <a:defRPr/>
              </a:pPr>
              <a:t>‹#›</a:t>
            </a:fld>
            <a:endParaRPr lang="en-US" altLang="zh-TW"/>
          </a:p>
        </p:txBody>
      </p:sp>
    </p:spTree>
    <p:extLst>
      <p:ext uri="{BB962C8B-B14F-4D97-AF65-F5344CB8AC3E}">
        <p14:creationId xmlns:p14="http://schemas.microsoft.com/office/powerpoint/2010/main" val="1979616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0" y="11"/>
            <a:ext cx="3077139" cy="511731"/>
          </a:xfrm>
          <a:prstGeom prst="rect">
            <a:avLst/>
          </a:prstGeom>
          <a:noFill/>
          <a:ln w="9525">
            <a:noFill/>
            <a:miter lim="800000"/>
            <a:headEnd/>
            <a:tailEnd/>
          </a:ln>
        </p:spPr>
        <p:txBody>
          <a:bodyPr vert="horz" wrap="square" lIns="94531" tIns="47260" rIns="94531" bIns="47260" numCol="1" anchor="t" anchorCtr="0" compatLnSpc="1">
            <a:prstTxWarp prst="textNoShape">
              <a:avLst/>
            </a:prstTxWarp>
          </a:bodyPr>
          <a:lstStyle>
            <a:lvl1pPr defTabSz="946106">
              <a:defRPr sz="1100">
                <a:ea typeface="新細明體" pitchFamily="18" charset="-120"/>
              </a:defRPr>
            </a:lvl1pPr>
          </a:lstStyle>
          <a:p>
            <a:pPr>
              <a:defRPr/>
            </a:pPr>
            <a:endParaRPr lang="en-US" altLang="zh-TW"/>
          </a:p>
        </p:txBody>
      </p:sp>
      <p:sp>
        <p:nvSpPr>
          <p:cNvPr id="5123" name="Rectangle 3"/>
          <p:cNvSpPr>
            <a:spLocks noGrp="1" noChangeArrowheads="1"/>
          </p:cNvSpPr>
          <p:nvPr>
            <p:ph type="dt" idx="1"/>
          </p:nvPr>
        </p:nvSpPr>
        <p:spPr bwMode="auto">
          <a:xfrm>
            <a:off x="4022162" y="11"/>
            <a:ext cx="3077139" cy="511731"/>
          </a:xfrm>
          <a:prstGeom prst="rect">
            <a:avLst/>
          </a:prstGeom>
          <a:noFill/>
          <a:ln w="9525">
            <a:noFill/>
            <a:miter lim="800000"/>
            <a:headEnd/>
            <a:tailEnd/>
          </a:ln>
        </p:spPr>
        <p:txBody>
          <a:bodyPr vert="horz" wrap="square" lIns="94531" tIns="47260" rIns="94531" bIns="47260" numCol="1" anchor="t" anchorCtr="0" compatLnSpc="1">
            <a:prstTxWarp prst="textNoShape">
              <a:avLst/>
            </a:prstTxWarp>
          </a:bodyPr>
          <a:lstStyle>
            <a:lvl1pPr algn="r" defTabSz="946106">
              <a:defRPr sz="1100">
                <a:ea typeface="新細明體" pitchFamily="18" charset="-120"/>
              </a:defRPr>
            </a:lvl1pPr>
          </a:lstStyle>
          <a:p>
            <a:pPr>
              <a:defRPr/>
            </a:pPr>
            <a:endParaRPr lang="en-US" altLang="zh-TW"/>
          </a:p>
        </p:txBody>
      </p:sp>
      <p:sp>
        <p:nvSpPr>
          <p:cNvPr id="14340" name="Rectangle 4"/>
          <p:cNvSpPr>
            <a:spLocks noGrp="1" noRot="1" noChangeAspect="1" noChangeArrowheads="1" noTextEdit="1"/>
          </p:cNvSpPr>
          <p:nvPr>
            <p:ph type="sldImg" idx="2"/>
          </p:nvPr>
        </p:nvSpPr>
        <p:spPr bwMode="auto">
          <a:xfrm>
            <a:off x="727075" y="768350"/>
            <a:ext cx="5645150" cy="38401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688" y="4862274"/>
            <a:ext cx="5205933" cy="4603930"/>
          </a:xfrm>
          <a:prstGeom prst="rect">
            <a:avLst/>
          </a:prstGeom>
          <a:noFill/>
          <a:ln w="9525">
            <a:noFill/>
            <a:miter lim="800000"/>
            <a:headEnd/>
            <a:tailEnd/>
          </a:ln>
        </p:spPr>
        <p:txBody>
          <a:bodyPr vert="horz" wrap="square" lIns="94531" tIns="47260" rIns="94531" bIns="4726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126" name="Rectangle 6"/>
          <p:cNvSpPr>
            <a:spLocks noGrp="1" noChangeArrowheads="1"/>
          </p:cNvSpPr>
          <p:nvPr>
            <p:ph type="ftr" sz="quarter" idx="4"/>
          </p:nvPr>
        </p:nvSpPr>
        <p:spPr bwMode="auto">
          <a:xfrm>
            <a:off x="10" y="9722889"/>
            <a:ext cx="3077139" cy="511730"/>
          </a:xfrm>
          <a:prstGeom prst="rect">
            <a:avLst/>
          </a:prstGeom>
          <a:noFill/>
          <a:ln w="9525">
            <a:noFill/>
            <a:miter lim="800000"/>
            <a:headEnd/>
            <a:tailEnd/>
          </a:ln>
        </p:spPr>
        <p:txBody>
          <a:bodyPr vert="horz" wrap="square" lIns="94531" tIns="47260" rIns="94531" bIns="47260" numCol="1" anchor="b" anchorCtr="0" compatLnSpc="1">
            <a:prstTxWarp prst="textNoShape">
              <a:avLst/>
            </a:prstTxWarp>
          </a:bodyPr>
          <a:lstStyle>
            <a:lvl1pPr defTabSz="946106">
              <a:defRPr sz="1100">
                <a:ea typeface="新細明體" pitchFamily="18" charset="-120"/>
              </a:defRPr>
            </a:lvl1pPr>
          </a:lstStyle>
          <a:p>
            <a:pPr>
              <a:defRPr/>
            </a:pPr>
            <a:endParaRPr lang="en-US" altLang="zh-TW"/>
          </a:p>
        </p:txBody>
      </p:sp>
      <p:sp>
        <p:nvSpPr>
          <p:cNvPr id="5127" name="Rectangle 7"/>
          <p:cNvSpPr>
            <a:spLocks noGrp="1" noChangeArrowheads="1"/>
          </p:cNvSpPr>
          <p:nvPr>
            <p:ph type="sldNum" sz="quarter" idx="5"/>
          </p:nvPr>
        </p:nvSpPr>
        <p:spPr bwMode="auto">
          <a:xfrm>
            <a:off x="4022162" y="9722889"/>
            <a:ext cx="3077139" cy="511730"/>
          </a:xfrm>
          <a:prstGeom prst="rect">
            <a:avLst/>
          </a:prstGeom>
          <a:noFill/>
          <a:ln w="9525">
            <a:noFill/>
            <a:miter lim="800000"/>
            <a:headEnd/>
            <a:tailEnd/>
          </a:ln>
        </p:spPr>
        <p:txBody>
          <a:bodyPr vert="horz" wrap="square" lIns="94531" tIns="47260" rIns="94531" bIns="47260" numCol="1" anchor="b" anchorCtr="0" compatLnSpc="1">
            <a:prstTxWarp prst="textNoShape">
              <a:avLst/>
            </a:prstTxWarp>
          </a:bodyPr>
          <a:lstStyle>
            <a:lvl1pPr algn="r" defTabSz="946106">
              <a:defRPr sz="1100">
                <a:ea typeface="新細明體" pitchFamily="18" charset="-120"/>
              </a:defRPr>
            </a:lvl1pPr>
          </a:lstStyle>
          <a:p>
            <a:pPr>
              <a:defRPr/>
            </a:pPr>
            <a:fld id="{4A9D7ACC-7B61-44B7-91CC-3197DCA52A8B}" type="slidenum">
              <a:rPr lang="en-US" altLang="zh-TW"/>
              <a:pPr>
                <a:defRPr/>
              </a:pPr>
              <a:t>‹#›</a:t>
            </a:fld>
            <a:endParaRPr lang="en-US" altLang="zh-TW"/>
          </a:p>
        </p:txBody>
      </p:sp>
    </p:spTree>
    <p:extLst>
      <p:ext uri="{BB962C8B-B14F-4D97-AF65-F5344CB8AC3E}">
        <p14:creationId xmlns:p14="http://schemas.microsoft.com/office/powerpoint/2010/main" val="127436651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260078" y="1122363"/>
            <a:ext cx="7560469" cy="2387600"/>
          </a:xfrm>
        </p:spPr>
        <p:txBody>
          <a:bodyPr anchor="b"/>
          <a:lstStyle>
            <a:lvl1pPr algn="ctr">
              <a:defRPr sz="4961"/>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260078" y="3602038"/>
            <a:ext cx="7560469" cy="1655762"/>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pPr>
              <a:defRPr/>
            </a:pPr>
            <a:fld id="{82E55406-C088-45FD-BF40-B21E3FCAF1C5}" type="datetime1">
              <a:rPr lang="zh-TW" altLang="en-US" smtClean="0"/>
              <a:t>2022/2/22</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1137497968"/>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fld id="{48383D34-09F0-4D8C-BC4D-B91AA1067A5F}" type="datetime1">
              <a:rPr lang="zh-TW" altLang="en-US" smtClean="0"/>
              <a:t>2022/2/22</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8461273"/>
      </p:ext>
    </p:extLst>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3947" y="365125"/>
            <a:ext cx="2173635"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93043" y="365125"/>
            <a:ext cx="6394896"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fld id="{35DB27A0-6FC2-498C-B960-424E53AA9DA8}" type="datetime1">
              <a:rPr lang="zh-TW" altLang="en-US" smtClean="0"/>
              <a:t>2022/2/22</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545437915"/>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fld id="{B8FA92EA-CF34-4880-B159-C7467CB010B3}" type="datetime1">
              <a:rPr lang="zh-TW" altLang="en-US" smtClean="0"/>
              <a:t>2022/2/22</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1898214830"/>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87793" y="1709739"/>
            <a:ext cx="8694539" cy="2852737"/>
          </a:xfrm>
        </p:spPr>
        <p:txBody>
          <a:bodyPr anchor="b"/>
          <a:lstStyle>
            <a:lvl1pPr>
              <a:defRPr sz="4961"/>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87793" y="4589464"/>
            <a:ext cx="8694539" cy="1500187"/>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a:defRPr/>
            </a:pPr>
            <a:fld id="{81C81693-93EF-4185-B54B-1048D50C01CE}" type="datetime1">
              <a:rPr lang="zh-TW" altLang="en-US" smtClean="0"/>
              <a:t>2022/2/22</a:t>
            </a:fld>
            <a:endParaRPr lang="en-US" altLang="zh-TW" dirty="0"/>
          </a:p>
        </p:txBody>
      </p:sp>
      <p:sp>
        <p:nvSpPr>
          <p:cNvPr id="5" name="頁尾版面配置區 4"/>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194606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93043" y="1825625"/>
            <a:ext cx="4284266"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03316" y="1825625"/>
            <a:ext cx="4284266"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pPr>
              <a:defRPr/>
            </a:pPr>
            <a:fld id="{4DB19771-F5BA-4790-8F76-FB2A9F074E20}" type="datetime1">
              <a:rPr lang="zh-TW" altLang="en-US" smtClean="0"/>
              <a:t>2022/2/22</a:t>
            </a:fld>
            <a:endParaRPr lang="en-US" altLang="zh-TW" dirty="0"/>
          </a:p>
        </p:txBody>
      </p:sp>
      <p:sp>
        <p:nvSpPr>
          <p:cNvPr id="6" name="頁尾版面配置區 5"/>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3008323339"/>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94356" y="365126"/>
            <a:ext cx="8694539"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94357" y="1681163"/>
            <a:ext cx="4264576" cy="823912"/>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zh-TW" altLang="en-US" smtClean="0"/>
              <a:t>按一下以編輯母片文字樣式</a:t>
            </a:r>
          </a:p>
        </p:txBody>
      </p:sp>
      <p:sp>
        <p:nvSpPr>
          <p:cNvPr id="4" name="內容版面配置區 3"/>
          <p:cNvSpPr>
            <a:spLocks noGrp="1"/>
          </p:cNvSpPr>
          <p:nvPr>
            <p:ph sz="half" idx="2"/>
          </p:nvPr>
        </p:nvSpPr>
        <p:spPr>
          <a:xfrm>
            <a:off x="694357" y="2505075"/>
            <a:ext cx="4264576"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103316" y="1681163"/>
            <a:ext cx="4285579" cy="823912"/>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zh-TW" altLang="en-US" smtClean="0"/>
              <a:t>按一下以編輯母片文字樣式</a:t>
            </a:r>
          </a:p>
        </p:txBody>
      </p:sp>
      <p:sp>
        <p:nvSpPr>
          <p:cNvPr id="6" name="內容版面配置區 5"/>
          <p:cNvSpPr>
            <a:spLocks noGrp="1"/>
          </p:cNvSpPr>
          <p:nvPr>
            <p:ph sz="quarter" idx="4"/>
          </p:nvPr>
        </p:nvSpPr>
        <p:spPr>
          <a:xfrm>
            <a:off x="5103316" y="2505075"/>
            <a:ext cx="4285579"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a:defRPr/>
            </a:pPr>
            <a:fld id="{F7AB8F62-4E84-4B6C-AF56-841ECD2C7516}" type="datetime1">
              <a:rPr lang="zh-TW" altLang="en-US" smtClean="0"/>
              <a:t>2022/2/22</a:t>
            </a:fld>
            <a:endParaRPr lang="en-US" altLang="zh-TW" dirty="0"/>
          </a:p>
        </p:txBody>
      </p:sp>
      <p:sp>
        <p:nvSpPr>
          <p:cNvPr id="8" name="頁尾版面配置區 7"/>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1222757640"/>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pPr>
              <a:defRPr/>
            </a:pPr>
            <a:fld id="{BD12B9CB-02C2-4717-94E8-E849B3D53500}" type="datetime1">
              <a:rPr lang="zh-TW" altLang="en-US" smtClean="0"/>
              <a:t>2022/2/22</a:t>
            </a:fld>
            <a:endParaRPr lang="en-US" altLang="zh-TW" dirty="0"/>
          </a:p>
        </p:txBody>
      </p:sp>
      <p:sp>
        <p:nvSpPr>
          <p:cNvPr id="4" name="頁尾版面配置區 3"/>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4040377662"/>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fld id="{BB8B1546-28D1-480A-9ABD-3B167A9CCA49}" type="datetime1">
              <a:rPr lang="zh-TW" altLang="en-US" smtClean="0"/>
              <a:t>2022/2/22</a:t>
            </a:fld>
            <a:endParaRPr lang="en-US" altLang="zh-TW" dirty="0"/>
          </a:p>
        </p:txBody>
      </p:sp>
      <p:sp>
        <p:nvSpPr>
          <p:cNvPr id="3" name="頁尾版面配置區 2"/>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3919832032"/>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94356" y="457200"/>
            <a:ext cx="3251264" cy="1600200"/>
          </a:xfrm>
        </p:spPr>
        <p:txBody>
          <a:bodyPr anchor="b"/>
          <a:lstStyle>
            <a:lvl1pPr>
              <a:defRPr sz="2646"/>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285579" y="987426"/>
            <a:ext cx="5103316" cy="4873625"/>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94356" y="2057400"/>
            <a:ext cx="3251264" cy="3811588"/>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fld id="{4C936B66-8EC9-487A-A091-45B27A366524}" type="datetime1">
              <a:rPr lang="zh-TW" altLang="en-US" smtClean="0"/>
              <a:t>2022/2/22</a:t>
            </a:fld>
            <a:endParaRPr lang="en-US" altLang="zh-TW" dirty="0"/>
          </a:p>
        </p:txBody>
      </p:sp>
      <p:sp>
        <p:nvSpPr>
          <p:cNvPr id="6" name="頁尾版面配置區 5"/>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1911550193"/>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94356" y="457200"/>
            <a:ext cx="3251264" cy="1600200"/>
          </a:xfrm>
        </p:spPr>
        <p:txBody>
          <a:bodyPr anchor="b"/>
          <a:lstStyle>
            <a:lvl1pPr>
              <a:defRPr sz="2646"/>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4285579" y="987426"/>
            <a:ext cx="5103316" cy="4873625"/>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zh-TW" altLang="en-US"/>
          </a:p>
        </p:txBody>
      </p:sp>
      <p:sp>
        <p:nvSpPr>
          <p:cNvPr id="4" name="文字版面配置區 3"/>
          <p:cNvSpPr>
            <a:spLocks noGrp="1"/>
          </p:cNvSpPr>
          <p:nvPr>
            <p:ph type="body" sz="half" idx="2"/>
          </p:nvPr>
        </p:nvSpPr>
        <p:spPr>
          <a:xfrm>
            <a:off x="694356" y="2057400"/>
            <a:ext cx="3251264" cy="3811588"/>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fld id="{C148064F-8208-455F-B471-F2C20D457E74}" type="datetime1">
              <a:rPr lang="zh-TW" altLang="en-US" smtClean="0"/>
              <a:t>2022/2/22</a:t>
            </a:fld>
            <a:endParaRPr lang="en-US" altLang="zh-TW" dirty="0"/>
          </a:p>
        </p:txBody>
      </p:sp>
      <p:sp>
        <p:nvSpPr>
          <p:cNvPr id="6" name="頁尾版面配置區 5"/>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1902762085"/>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93043" y="365126"/>
            <a:ext cx="8694539"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93043" y="1825625"/>
            <a:ext cx="8694539"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693043" y="6356351"/>
            <a:ext cx="2268141" cy="365125"/>
          </a:xfrm>
          <a:prstGeom prst="rect">
            <a:avLst/>
          </a:prstGeom>
        </p:spPr>
        <p:txBody>
          <a:bodyPr vert="horz" lIns="91440" tIns="45720" rIns="91440" bIns="45720" rtlCol="0" anchor="ctr"/>
          <a:lstStyle>
            <a:lvl1pPr algn="l">
              <a:defRPr sz="992">
                <a:solidFill>
                  <a:schemeClr val="tx1">
                    <a:tint val="75000"/>
                  </a:schemeClr>
                </a:solidFill>
              </a:defRPr>
            </a:lvl1pPr>
          </a:lstStyle>
          <a:p>
            <a:pPr>
              <a:defRPr/>
            </a:pPr>
            <a:fld id="{01FF756B-D436-4913-985B-960FF49AC67A}" type="datetime1">
              <a:rPr lang="zh-TW" altLang="en-US" smtClean="0"/>
              <a:t>2022/2/22</a:t>
            </a:fld>
            <a:endParaRPr lang="en-US" altLang="zh-TW" dirty="0"/>
          </a:p>
        </p:txBody>
      </p:sp>
      <p:sp>
        <p:nvSpPr>
          <p:cNvPr id="5" name="頁尾版面配置區 4"/>
          <p:cNvSpPr>
            <a:spLocks noGrp="1"/>
          </p:cNvSpPr>
          <p:nvPr>
            <p:ph type="ftr" sz="quarter" idx="3"/>
          </p:nvPr>
        </p:nvSpPr>
        <p:spPr>
          <a:xfrm>
            <a:off x="3339207" y="6356351"/>
            <a:ext cx="3402211" cy="365125"/>
          </a:xfrm>
          <a:prstGeom prst="rect">
            <a:avLst/>
          </a:prstGeom>
        </p:spPr>
        <p:txBody>
          <a:bodyPr vert="horz" lIns="91440" tIns="45720" rIns="91440" bIns="45720" rtlCol="0" anchor="ctr"/>
          <a:lstStyle>
            <a:lvl1pPr algn="ctr">
              <a:defRPr sz="992">
                <a:solidFill>
                  <a:schemeClr val="tx1">
                    <a:tint val="75000"/>
                  </a:schemeClr>
                </a:solidFill>
              </a:defRPr>
            </a:lvl1pPr>
          </a:lstStyle>
          <a:p>
            <a:pPr>
              <a:defRPr/>
            </a:pPr>
            <a:endParaRPr lang="en-US" altLang="zh-TW"/>
          </a:p>
        </p:txBody>
      </p:sp>
      <p:sp>
        <p:nvSpPr>
          <p:cNvPr id="7" name="投影片編號版面配置區 5"/>
          <p:cNvSpPr txBox="1">
            <a:spLocks noGrp="1"/>
          </p:cNvSpPr>
          <p:nvPr userDrawn="1"/>
        </p:nvSpPr>
        <p:spPr bwMode="auto">
          <a:xfrm>
            <a:off x="9156700" y="6492875"/>
            <a:ext cx="923925" cy="365125"/>
          </a:xfrm>
          <a:prstGeom prst="rect">
            <a:avLst/>
          </a:prstGeom>
          <a:noFill/>
          <a:ln w="9525">
            <a:noFill/>
            <a:miter lim="800000"/>
            <a:headEnd/>
            <a:tailEnd/>
          </a:ln>
        </p:spPr>
        <p:txBody>
          <a:bodyPr/>
          <a:lstStyle/>
          <a:p>
            <a:pPr algn="r">
              <a:defRPr/>
            </a:pPr>
            <a:fld id="{3FBD870D-FA58-4FEF-A65F-260F5427B44B}" type="slidenum">
              <a:rPr kumimoji="0" lang="zh-TW" altLang="en-US" sz="1400" b="1">
                <a:latin typeface="Calibri" pitchFamily="34" charset="0"/>
                <a:ea typeface="新細明體" pitchFamily="18" charset="-120"/>
              </a:rPr>
              <a:pPr algn="r">
                <a:defRPr/>
              </a:pPr>
              <a:t>‹#›</a:t>
            </a:fld>
            <a:endParaRPr kumimoji="0" lang="zh-TW" altLang="en-US" sz="1400" b="1" dirty="0">
              <a:latin typeface="Calibri" pitchFamily="34" charset="0"/>
              <a:ea typeface="新細明體" pitchFamily="18" charset="-120"/>
            </a:endParaRPr>
          </a:p>
        </p:txBody>
      </p:sp>
      <p:pic>
        <p:nvPicPr>
          <p:cNvPr id="8" name="圖片 9" descr="logo3.png"/>
          <p:cNvPicPr>
            <a:picLocks noChangeAspect="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180000" y="180000"/>
            <a:ext cx="1539875" cy="517525"/>
          </a:xfrm>
          <a:prstGeom prst="rect">
            <a:avLst/>
          </a:prstGeom>
          <a:noFill/>
          <a:ln w="9525">
            <a:noFill/>
            <a:miter lim="800000"/>
            <a:headEnd/>
            <a:tailEnd/>
          </a:ln>
        </p:spPr>
      </p:pic>
    </p:spTree>
    <p:extLst>
      <p:ext uri="{BB962C8B-B14F-4D97-AF65-F5344CB8AC3E}">
        <p14:creationId xmlns:p14="http://schemas.microsoft.com/office/powerpoint/2010/main" val="233700114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iming>
    <p:tnLst>
      <p:par>
        <p:cTn id="1" dur="indefinite" restart="never" nodeType="tmRoot"/>
      </p:par>
    </p:tnLst>
  </p:timing>
  <p:hf sldNum="0" hdr="0" ftr="0" dt="0"/>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zh-TW"/>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向左箭號 1"/>
          <p:cNvSpPr/>
          <p:nvPr/>
        </p:nvSpPr>
        <p:spPr>
          <a:xfrm>
            <a:off x="3168104" y="928522"/>
            <a:ext cx="1656184" cy="591532"/>
          </a:xfrm>
          <a:prstGeom prst="leftArrow">
            <a:avLst>
              <a:gd name="adj1" fmla="val 50000"/>
              <a:gd name="adj2" fmla="val 108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5634" name="Rectangle 2"/>
          <p:cNvSpPr>
            <a:spLocks noGrp="1" noChangeArrowheads="1"/>
          </p:cNvSpPr>
          <p:nvPr>
            <p:ph type="title"/>
          </p:nvPr>
        </p:nvSpPr>
        <p:spPr>
          <a:xfrm>
            <a:off x="1800397" y="202630"/>
            <a:ext cx="8082327" cy="706090"/>
          </a:xfrm>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再造</a:t>
            </a:r>
            <a:r>
              <a:rPr lang="zh-TW" altLang="en-US" sz="3200" b="1" dirty="0">
                <a:latin typeface="微軟正黑體" panose="020B0604030504040204" pitchFamily="34" charset="-120"/>
                <a:ea typeface="微軟正黑體" panose="020B0604030504040204" pitchFamily="34" charset="-120"/>
              </a:rPr>
              <a:t>歷史現場專案計畫管理機制</a:t>
            </a:r>
            <a:r>
              <a:rPr lang="zh-TW" altLang="en-US" sz="3200" b="1" dirty="0" smtClean="0">
                <a:latin typeface="微軟正黑體" panose="020B0604030504040204" pitchFamily="34" charset="-120"/>
                <a:ea typeface="微軟正黑體" panose="020B0604030504040204" pitchFamily="34" charset="-120"/>
              </a:rPr>
              <a:t>流程圖</a:t>
            </a:r>
            <a:endParaRPr lang="zh-TW" altLang="en-US" sz="3200" b="1" dirty="0">
              <a:latin typeface="微軟正黑體" panose="020B0604030504040204" pitchFamily="34" charset="-120"/>
              <a:ea typeface="微軟正黑體" panose="020B0604030504040204" pitchFamily="34" charset="-120"/>
            </a:endParaRPr>
          </a:p>
        </p:txBody>
      </p:sp>
      <p:sp>
        <p:nvSpPr>
          <p:cNvPr id="325635" name="Rectangle 3"/>
          <p:cNvSpPr>
            <a:spLocks noGrp="1" noChangeArrowheads="1"/>
          </p:cNvSpPr>
          <p:nvPr>
            <p:ph type="body" idx="1"/>
          </p:nvPr>
        </p:nvSpPr>
        <p:spPr>
          <a:xfrm>
            <a:off x="504031" y="980728"/>
            <a:ext cx="9072563" cy="5760640"/>
          </a:xfrm>
        </p:spPr>
        <p:txBody>
          <a:bodyPr/>
          <a:lstStyle/>
          <a:p>
            <a:pPr marL="0" indent="0">
              <a:buNone/>
            </a:pPr>
            <a:r>
              <a:rPr lang="zh-TW" altLang="en-US" sz="2000" b="1" dirty="0">
                <a:latin typeface="微軟正黑體" panose="020B0604030504040204" pitchFamily="34" charset="-120"/>
                <a:ea typeface="微軟正黑體" panose="020B0604030504040204" pitchFamily="34" charset="-120"/>
              </a:rPr>
              <a:t>各直轄市、縣（市</a:t>
            </a:r>
            <a:r>
              <a:rPr lang="zh-TW" altLang="en-US" sz="2000" b="1" dirty="0" smtClean="0">
                <a:latin typeface="微軟正黑體" panose="020B0604030504040204" pitchFamily="34" charset="-120"/>
                <a:ea typeface="微軟正黑體" panose="020B0604030504040204" pitchFamily="34" charset="-120"/>
              </a:rPr>
              <a:t>）</a:t>
            </a:r>
            <a:endParaRPr lang="en-US" altLang="zh-TW" sz="2000" b="1" dirty="0" smtClean="0">
              <a:latin typeface="微軟正黑體" panose="020B0604030504040204" pitchFamily="34" charset="-120"/>
              <a:ea typeface="微軟正黑體" panose="020B0604030504040204" pitchFamily="34" charset="-120"/>
            </a:endParaRPr>
          </a:p>
          <a:p>
            <a:pPr marL="0" indent="0">
              <a:buNone/>
            </a:pPr>
            <a:r>
              <a:rPr lang="zh-TW" altLang="en-US" sz="2000" b="1" dirty="0" smtClean="0">
                <a:latin typeface="微軟正黑體" panose="020B0604030504040204" pitchFamily="34" charset="-120"/>
                <a:ea typeface="微軟正黑體" panose="020B0604030504040204" pitchFamily="34" charset="-120"/>
              </a:rPr>
              <a:t>政府協調與專</a:t>
            </a:r>
            <a:r>
              <a:rPr lang="zh-TW" altLang="en-US" sz="2000" b="1" dirty="0">
                <a:latin typeface="微軟正黑體" panose="020B0604030504040204" pitchFamily="34" charset="-120"/>
                <a:ea typeface="微軟正黑體" panose="020B0604030504040204" pitchFamily="34" charset="-120"/>
              </a:rPr>
              <a:t>管機制</a:t>
            </a:r>
          </a:p>
          <a:p>
            <a:pPr marL="0" indent="0">
              <a:buNone/>
            </a:pPr>
            <a:endParaRPr lang="zh-TW" altLang="en-US" dirty="0">
              <a:latin typeface="微軟正黑體" panose="020B0604030504040204" pitchFamily="34" charset="-120"/>
              <a:ea typeface="微軟正黑體" panose="020B0604030504040204" pitchFamily="34" charset="-120"/>
            </a:endParaRPr>
          </a:p>
        </p:txBody>
      </p:sp>
      <p:sp>
        <p:nvSpPr>
          <p:cNvPr id="325636" name="AutoShape 4">
            <a:hlinkClick r:id="" action="ppaction://noaction"/>
          </p:cNvPr>
          <p:cNvSpPr>
            <a:spLocks noChangeArrowheads="1"/>
          </p:cNvSpPr>
          <p:nvPr/>
        </p:nvSpPr>
        <p:spPr bwMode="auto">
          <a:xfrm>
            <a:off x="4482029" y="1700487"/>
            <a:ext cx="2238388" cy="720725"/>
          </a:xfrm>
          <a:prstGeom prst="flowChartDecision">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pPr fontAlgn="auto">
              <a:spcBef>
                <a:spcPts val="0"/>
              </a:spcBef>
              <a:spcAft>
                <a:spcPts val="0"/>
              </a:spcAft>
            </a:pPr>
            <a:r>
              <a:rPr kumimoji="0" lang="zh-TW" altLang="en-US" dirty="0">
                <a:latin typeface="微軟正黑體" panose="020B0604030504040204" pitchFamily="34" charset="-120"/>
                <a:ea typeface="微軟正黑體" panose="020B0604030504040204" pitchFamily="34" charset="-120"/>
              </a:rPr>
              <a:t>顧問團</a:t>
            </a:r>
          </a:p>
        </p:txBody>
      </p:sp>
      <p:sp>
        <p:nvSpPr>
          <p:cNvPr id="325637" name="AutoShape 5"/>
          <p:cNvSpPr>
            <a:spLocks noChangeArrowheads="1"/>
          </p:cNvSpPr>
          <p:nvPr/>
        </p:nvSpPr>
        <p:spPr bwMode="auto">
          <a:xfrm>
            <a:off x="5452395" y="1349229"/>
            <a:ext cx="348709" cy="341651"/>
          </a:xfrm>
          <a:prstGeom prst="downArrow">
            <a:avLst>
              <a:gd name="adj1" fmla="val 50000"/>
              <a:gd name="adj2" fmla="val 25000"/>
            </a:avLst>
          </a:prstGeom>
          <a:solidFill>
            <a:schemeClr val="accent2">
              <a:lumMod val="40000"/>
              <a:lumOff val="60000"/>
            </a:schemeClr>
          </a:solidFill>
          <a:ln w="9525">
            <a:solidFill>
              <a:schemeClr val="tx1"/>
            </a:solidFill>
            <a:miter lim="800000"/>
            <a:headEnd/>
            <a:tailEnd/>
          </a:ln>
          <a:effectLst/>
          <a:extLst/>
        </p:spPr>
        <p:txBody>
          <a:bodyPr vert="eaVert" wrap="none" anchor="ctr"/>
          <a:lstStyle/>
          <a:p>
            <a:pPr fontAlgn="auto">
              <a:spcBef>
                <a:spcPts val="0"/>
              </a:spcBef>
              <a:spcAft>
                <a:spcPts val="0"/>
              </a:spcAft>
            </a:pPr>
            <a:endParaRPr kumimoji="0" lang="zh-TW" altLang="en-US" sz="1800">
              <a:solidFill>
                <a:prstClr val="black"/>
              </a:solidFill>
              <a:latin typeface="微軟正黑體" panose="020B0604030504040204" pitchFamily="34" charset="-120"/>
              <a:ea typeface="微軟正黑體" panose="020B0604030504040204" pitchFamily="34" charset="-120"/>
            </a:endParaRPr>
          </a:p>
        </p:txBody>
      </p:sp>
      <p:sp>
        <p:nvSpPr>
          <p:cNvPr id="325638" name="AutoShape 6"/>
          <p:cNvSpPr>
            <a:spLocks noChangeArrowheads="1"/>
          </p:cNvSpPr>
          <p:nvPr/>
        </p:nvSpPr>
        <p:spPr bwMode="auto">
          <a:xfrm>
            <a:off x="3735306" y="2327176"/>
            <a:ext cx="1214743" cy="1368152"/>
          </a:xfrm>
          <a:prstGeom prst="flowChartProcess">
            <a:avLst/>
          </a:prstGeom>
          <a:solidFill>
            <a:schemeClr val="accent3">
              <a:lumMod val="20000"/>
              <a:lumOff val="80000"/>
            </a:schemeClr>
          </a:solidFill>
          <a:ln w="9525">
            <a:solidFill>
              <a:srgbClr val="000000"/>
            </a:solidFill>
            <a:miter lim="800000"/>
            <a:headEnd/>
            <a:tailEnd/>
          </a:ln>
        </p:spPr>
        <p:txBody>
          <a:bodyPr/>
          <a:lstStyle/>
          <a:p>
            <a:pPr fontAlgn="auto">
              <a:spcBef>
                <a:spcPts val="0"/>
              </a:spcBef>
              <a:spcAft>
                <a:spcPts val="0"/>
              </a:spcAft>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縣市應</a:t>
            </a:r>
            <a:r>
              <a:rPr kumimoji="0" lang="zh-TW" altLang="en-US" sz="1400" b="1" dirty="0">
                <a:solidFill>
                  <a:prstClr val="black"/>
                </a:solidFill>
                <a:latin typeface="微軟正黑體" panose="020B0604030504040204" pitchFamily="34" charset="-120"/>
                <a:ea typeface="微軟正黑體" panose="020B0604030504040204" pitchFamily="34" charset="-120"/>
              </a:rPr>
              <a:t>於</a:t>
            </a:r>
            <a:r>
              <a:rPr kumimoji="0" lang="en-US" altLang="zh-TW" sz="1400" b="1" dirty="0">
                <a:solidFill>
                  <a:prstClr val="black"/>
                </a:solidFill>
                <a:latin typeface="微軟正黑體" panose="020B0604030504040204" pitchFamily="34" charset="-120"/>
                <a:ea typeface="微軟正黑體" panose="020B0604030504040204" pitchFamily="34" charset="-120"/>
              </a:rPr>
              <a:t>1</a:t>
            </a:r>
            <a:r>
              <a:rPr kumimoji="0" lang="zh-TW" altLang="en-US" sz="1400" b="1" dirty="0">
                <a:solidFill>
                  <a:prstClr val="black"/>
                </a:solidFill>
                <a:latin typeface="微軟正黑體" panose="020B0604030504040204" pitchFamily="34" charset="-120"/>
                <a:ea typeface="微軟正黑體" panose="020B0604030504040204" pitchFamily="34" charset="-120"/>
              </a:rPr>
              <a:t>個月內函</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復考核</a:t>
            </a:r>
            <a:r>
              <a:rPr kumimoji="0" lang="zh-TW" altLang="en-US" sz="1400" b="1" dirty="0">
                <a:solidFill>
                  <a:prstClr val="black"/>
                </a:solidFill>
                <a:latin typeface="微軟正黑體" panose="020B0604030504040204" pitchFamily="34" charset="-120"/>
                <a:ea typeface="微軟正黑體" panose="020B0604030504040204" pitchFamily="34" charset="-120"/>
              </a:rPr>
              <a:t>缺失改善結果，或提出滾動式調整計畫。</a:t>
            </a:r>
          </a:p>
        </p:txBody>
      </p:sp>
      <p:sp>
        <p:nvSpPr>
          <p:cNvPr id="325640" name="AutoShape 8"/>
          <p:cNvSpPr>
            <a:spLocks noChangeArrowheads="1"/>
          </p:cNvSpPr>
          <p:nvPr/>
        </p:nvSpPr>
        <p:spPr bwMode="auto">
          <a:xfrm>
            <a:off x="7416576" y="5373216"/>
            <a:ext cx="2302130" cy="1224136"/>
          </a:xfrm>
          <a:prstGeom prst="flowChartProcess">
            <a:avLst/>
          </a:prstGeom>
          <a:solidFill>
            <a:schemeClr val="accent6">
              <a:lumMod val="20000"/>
              <a:lumOff val="80000"/>
            </a:schemeClr>
          </a:solidFill>
          <a:ln w="9525">
            <a:solidFill>
              <a:srgbClr val="000000"/>
            </a:solidFill>
            <a:miter lim="800000"/>
            <a:headEnd/>
            <a:tailEnd/>
          </a:ln>
        </p:spPr>
        <p:txBody>
          <a:bodyPr/>
          <a:lstStyle/>
          <a:p>
            <a:pPr marL="342900" indent="-342900" fontAlgn="auto">
              <a:spcBef>
                <a:spcPts val="0"/>
              </a:spcBef>
              <a:spcAft>
                <a:spcPts val="0"/>
              </a:spcAft>
              <a:buFont typeface="+mj-lt"/>
              <a:buAutoNum type="arabicPeriod"/>
            </a:pPr>
            <a:r>
              <a:rPr kumimoji="0" lang="zh-TW" altLang="en-US" sz="1400" b="1" dirty="0" smtClean="0">
                <a:solidFill>
                  <a:srgbClr val="FF0000"/>
                </a:solidFill>
                <a:latin typeface="微軟正黑體" panose="020B0604030504040204" pitchFamily="34" charset="-120"/>
                <a:ea typeface="微軟正黑體" panose="020B0604030504040204" pitchFamily="34" charset="-120"/>
              </a:rPr>
              <a:t>計畫</a:t>
            </a:r>
            <a:r>
              <a:rPr kumimoji="0" lang="zh-TW" altLang="en-US" sz="1400" b="1">
                <a:solidFill>
                  <a:srgbClr val="FF0000"/>
                </a:solidFill>
                <a:latin typeface="微軟正黑體" panose="020B0604030504040204" pitchFamily="34" charset="-120"/>
                <a:ea typeface="微軟正黑體" panose="020B0604030504040204" pitchFamily="34" charset="-120"/>
              </a:rPr>
              <a:t>成果</a:t>
            </a:r>
            <a:r>
              <a:rPr kumimoji="0" lang="zh-TW" altLang="en-US" sz="1400" b="1" smtClean="0">
                <a:solidFill>
                  <a:srgbClr val="FF0000"/>
                </a:solidFill>
                <a:latin typeface="微軟正黑體" panose="020B0604030504040204" pitchFamily="34" charset="-120"/>
                <a:ea typeface="微軟正黑體" panose="020B0604030504040204" pitchFamily="34" charset="-120"/>
              </a:rPr>
              <a:t>展示</a:t>
            </a:r>
            <a:r>
              <a:rPr kumimoji="0" lang="zh-TW" altLang="en-US" sz="1400" b="1">
                <a:solidFill>
                  <a:srgbClr val="FF0000"/>
                </a:solidFill>
                <a:latin typeface="微軟正黑體" panose="020B0604030504040204" pitchFamily="34" charset="-120"/>
                <a:ea typeface="微軟正黑體" panose="020B0604030504040204" pitchFamily="34" charset="-120"/>
              </a:rPr>
              <a:t>推廣</a:t>
            </a:r>
            <a:r>
              <a:rPr kumimoji="0" lang="zh-TW" altLang="en-US" sz="1400" b="1" smtClean="0">
                <a:solidFill>
                  <a:srgbClr val="FF0000"/>
                </a:solidFill>
                <a:latin typeface="微軟正黑體" panose="020B0604030504040204" pitchFamily="34" charset="-120"/>
                <a:ea typeface="微軟正黑體" panose="020B0604030504040204" pitchFamily="34" charset="-120"/>
              </a:rPr>
              <a:t>。</a:t>
            </a:r>
            <a:endParaRPr kumimoji="0" lang="zh-TW" altLang="en-US" sz="1400" b="1" dirty="0">
              <a:solidFill>
                <a:srgbClr val="FF0000"/>
              </a:solidFill>
              <a:latin typeface="微軟正黑體" panose="020B0604030504040204" pitchFamily="34" charset="-120"/>
              <a:ea typeface="微軟正黑體" panose="020B0604030504040204" pitchFamily="34" charset="-120"/>
            </a:endParaRPr>
          </a:p>
          <a:p>
            <a:pPr marL="342900" indent="-342900" fontAlgn="auto">
              <a:spcBef>
                <a:spcPts val="0"/>
              </a:spcBef>
              <a:spcAft>
                <a:spcPts val="0"/>
              </a:spcAft>
              <a:buFont typeface="+mj-lt"/>
              <a:buAutoNum type="arabicPeriod"/>
            </a:pPr>
            <a:r>
              <a:rPr kumimoji="0" lang="zh-TW" altLang="en-US" sz="1400" b="1" dirty="0" smtClean="0">
                <a:solidFill>
                  <a:srgbClr val="FF0000"/>
                </a:solidFill>
                <a:latin typeface="微軟正黑體" panose="020B0604030504040204" pitchFamily="34" charset="-120"/>
                <a:ea typeface="微軟正黑體" panose="020B0604030504040204" pitchFamily="34" charset="-120"/>
              </a:rPr>
              <a:t>辦理</a:t>
            </a:r>
            <a:r>
              <a:rPr kumimoji="0" lang="zh-TW" altLang="en-US" sz="1400" b="1" dirty="0">
                <a:solidFill>
                  <a:srgbClr val="FF0000"/>
                </a:solidFill>
                <a:latin typeface="微軟正黑體" panose="020B0604030504040204" pitchFamily="34" charset="-120"/>
                <a:ea typeface="微軟正黑體" panose="020B0604030504040204" pitchFamily="34" charset="-120"/>
              </a:rPr>
              <a:t>資訊輔導平台使用操作</a:t>
            </a:r>
            <a:r>
              <a:rPr kumimoji="0" lang="zh-TW" altLang="en-US" sz="1400" b="1" dirty="0" smtClean="0">
                <a:solidFill>
                  <a:srgbClr val="FF0000"/>
                </a:solidFill>
                <a:latin typeface="微軟正黑體" panose="020B0604030504040204" pitchFamily="34" charset="-120"/>
                <a:ea typeface="微軟正黑體" panose="020B0604030504040204" pitchFamily="34" charset="-120"/>
              </a:rPr>
              <a:t>教育訓練。</a:t>
            </a:r>
            <a:endParaRPr kumimoji="0" lang="zh-TW" altLang="en-US" sz="1400" b="1" dirty="0">
              <a:solidFill>
                <a:srgbClr val="FF0000"/>
              </a:solidFill>
              <a:latin typeface="微軟正黑體" panose="020B0604030504040204" pitchFamily="34" charset="-120"/>
              <a:ea typeface="微軟正黑體" panose="020B0604030504040204" pitchFamily="34" charset="-120"/>
            </a:endParaRPr>
          </a:p>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相關管考表單文件資料彙整。</a:t>
            </a:r>
            <a:endParaRPr kumimoji="0"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325641" name="AutoShape 9"/>
          <p:cNvSpPr>
            <a:spLocks noChangeArrowheads="1"/>
          </p:cNvSpPr>
          <p:nvPr/>
        </p:nvSpPr>
        <p:spPr bwMode="auto">
          <a:xfrm>
            <a:off x="638207" y="2060852"/>
            <a:ext cx="626539" cy="2087289"/>
          </a:xfrm>
          <a:prstGeom prst="flowChartProcess">
            <a:avLst/>
          </a:prstGeom>
          <a:solidFill>
            <a:schemeClr val="accent3">
              <a:lumMod val="60000"/>
              <a:lumOff val="40000"/>
            </a:schemeClr>
          </a:solidFill>
          <a:ln w="9525">
            <a:solidFill>
              <a:srgbClr val="000000"/>
            </a:solidFill>
            <a:miter lim="800000"/>
            <a:headEnd/>
            <a:tailEnd/>
          </a:ln>
        </p:spPr>
        <p:txBody>
          <a:bodyPr/>
          <a:lstStyle/>
          <a:p>
            <a:pPr fontAlgn="auto">
              <a:lnSpc>
                <a:spcPct val="150000"/>
              </a:lnSpc>
              <a:spcBef>
                <a:spcPts val="0"/>
              </a:spcBef>
              <a:spcAft>
                <a:spcPts val="0"/>
              </a:spcAft>
            </a:pPr>
            <a:r>
              <a:rPr kumimoji="0" lang="zh-TW" altLang="en-US" sz="1500" b="1" dirty="0">
                <a:solidFill>
                  <a:prstClr val="black"/>
                </a:solidFill>
                <a:latin typeface="微軟正黑體" panose="020B0604030504040204" pitchFamily="34" charset="-120"/>
                <a:ea typeface="微軟正黑體" panose="020B0604030504040204" pitchFamily="34" charset="-120"/>
              </a:rPr>
              <a:t>成立地方跨局</a:t>
            </a:r>
            <a:r>
              <a:rPr kumimoji="0" lang="en-US" altLang="zh-TW" sz="1500" b="1" dirty="0">
                <a:solidFill>
                  <a:prstClr val="black"/>
                </a:solidFill>
                <a:latin typeface="微軟正黑體" panose="020B0604030504040204" pitchFamily="34" charset="-120"/>
                <a:ea typeface="微軟正黑體" panose="020B0604030504040204" pitchFamily="34" charset="-120"/>
              </a:rPr>
              <a:t>(</a:t>
            </a:r>
            <a:r>
              <a:rPr kumimoji="0" lang="zh-TW" altLang="en-US" sz="1500" b="1" dirty="0">
                <a:solidFill>
                  <a:prstClr val="black"/>
                </a:solidFill>
                <a:latin typeface="微軟正黑體" panose="020B0604030504040204" pitchFamily="34" charset="-120"/>
                <a:ea typeface="微軟正黑體" panose="020B0604030504040204" pitchFamily="34" charset="-120"/>
              </a:rPr>
              <a:t>處</a:t>
            </a:r>
            <a:r>
              <a:rPr kumimoji="0" lang="en-US" altLang="zh-TW" sz="1500" b="1" dirty="0">
                <a:solidFill>
                  <a:prstClr val="black"/>
                </a:solidFill>
                <a:latin typeface="微軟正黑體" panose="020B0604030504040204" pitchFamily="34" charset="-120"/>
                <a:ea typeface="微軟正黑體" panose="020B0604030504040204" pitchFamily="34" charset="-120"/>
              </a:rPr>
              <a:t>)</a:t>
            </a:r>
            <a:r>
              <a:rPr kumimoji="0" lang="zh-TW" altLang="en-US" sz="1500" b="1" dirty="0">
                <a:solidFill>
                  <a:prstClr val="black"/>
                </a:solidFill>
                <a:latin typeface="微軟正黑體" panose="020B0604030504040204" pitchFamily="34" charset="-120"/>
                <a:ea typeface="微軟正黑體" panose="020B0604030504040204" pitchFamily="34" charset="-120"/>
              </a:rPr>
              <a:t>協調機制</a:t>
            </a:r>
          </a:p>
          <a:p>
            <a:pPr fontAlgn="auto">
              <a:spcBef>
                <a:spcPts val="0"/>
              </a:spcBef>
              <a:spcAft>
                <a:spcPts val="0"/>
              </a:spcAft>
            </a:pPr>
            <a:endParaRPr kumimoji="0" lang="zh-TW" altLang="en-US" sz="1400" dirty="0">
              <a:solidFill>
                <a:prstClr val="black"/>
              </a:solidFill>
              <a:latin typeface="微軟正黑體" panose="020B0604030504040204" pitchFamily="34" charset="-120"/>
              <a:ea typeface="微軟正黑體" panose="020B0604030504040204" pitchFamily="34" charset="-120"/>
            </a:endParaRPr>
          </a:p>
        </p:txBody>
      </p:sp>
      <p:sp>
        <p:nvSpPr>
          <p:cNvPr id="325642" name="AutoShape 10"/>
          <p:cNvSpPr>
            <a:spLocks noChangeArrowheads="1"/>
          </p:cNvSpPr>
          <p:nvPr/>
        </p:nvSpPr>
        <p:spPr bwMode="auto">
          <a:xfrm>
            <a:off x="631681" y="4711256"/>
            <a:ext cx="633065" cy="2102120"/>
          </a:xfrm>
          <a:prstGeom prst="flowChartProcess">
            <a:avLst/>
          </a:prstGeom>
          <a:solidFill>
            <a:schemeClr val="accent3">
              <a:lumMod val="60000"/>
              <a:lumOff val="40000"/>
            </a:schemeClr>
          </a:solidFill>
          <a:ln w="9525">
            <a:solidFill>
              <a:srgbClr val="000000"/>
            </a:solidFill>
            <a:miter lim="800000"/>
            <a:headEnd/>
            <a:tailEnd/>
          </a:ln>
        </p:spPr>
        <p:txBody>
          <a:bodyPr/>
          <a:lstStyle/>
          <a:p>
            <a:pPr fontAlgn="auto">
              <a:lnSpc>
                <a:spcPts val="2200"/>
              </a:lnSpc>
              <a:spcBef>
                <a:spcPts val="0"/>
              </a:spcBef>
              <a:spcAft>
                <a:spcPts val="0"/>
              </a:spcAft>
            </a:pPr>
            <a:r>
              <a:rPr kumimoji="0" lang="zh-TW" altLang="en-US" sz="1500" b="1" dirty="0" smtClean="0">
                <a:solidFill>
                  <a:prstClr val="black"/>
                </a:solidFill>
                <a:latin typeface="微軟正黑體" panose="020B0604030504040204" pitchFamily="34" charset="-120"/>
                <a:ea typeface="微軟正黑體" panose="020B0604030504040204" pitchFamily="34" charset="-120"/>
              </a:rPr>
              <a:t>建立</a:t>
            </a:r>
            <a:r>
              <a:rPr kumimoji="0" lang="zh-TW" altLang="en-US" sz="1500" b="1" dirty="0">
                <a:solidFill>
                  <a:prstClr val="black"/>
                </a:solidFill>
                <a:latin typeface="微軟正黑體" panose="020B0604030504040204" pitchFamily="34" charset="-120"/>
                <a:ea typeface="微軟正黑體" panose="020B0604030504040204" pitchFamily="34" charset="-120"/>
              </a:rPr>
              <a:t>「專案管理機制</a:t>
            </a:r>
            <a:r>
              <a:rPr kumimoji="0" lang="en-US" altLang="zh-TW" sz="1500" b="1" dirty="0">
                <a:solidFill>
                  <a:prstClr val="black"/>
                </a:solidFill>
                <a:latin typeface="微軟正黑體" panose="020B0604030504040204" pitchFamily="34" charset="-120"/>
                <a:ea typeface="微軟正黑體" panose="020B0604030504040204" pitchFamily="34" charset="-120"/>
              </a:rPr>
              <a:t>(</a:t>
            </a:r>
            <a:r>
              <a:rPr kumimoji="0" lang="zh-TW" altLang="en-US" sz="1500" b="1" dirty="0">
                <a:solidFill>
                  <a:prstClr val="black"/>
                </a:solidFill>
                <a:latin typeface="微軟正黑體" panose="020B0604030504040204" pitchFamily="34" charset="-120"/>
                <a:ea typeface="微軟正黑體" panose="020B0604030504040204" pitchFamily="34" charset="-120"/>
              </a:rPr>
              <a:t>中心</a:t>
            </a:r>
            <a:r>
              <a:rPr kumimoji="0" lang="en-US" altLang="zh-TW" sz="1500" b="1" dirty="0">
                <a:solidFill>
                  <a:prstClr val="black"/>
                </a:solidFill>
                <a:latin typeface="微軟正黑體" panose="020B0604030504040204" pitchFamily="34" charset="-120"/>
                <a:ea typeface="微軟正黑體" panose="020B0604030504040204" pitchFamily="34" charset="-120"/>
              </a:rPr>
              <a:t>)</a:t>
            </a:r>
            <a:r>
              <a:rPr kumimoji="0" lang="zh-TW" altLang="en-US" sz="1500" b="1" dirty="0" smtClean="0">
                <a:solidFill>
                  <a:prstClr val="black"/>
                </a:solidFill>
                <a:latin typeface="微軟正黑體" panose="020B0604030504040204" pitchFamily="34" charset="-120"/>
                <a:ea typeface="微軟正黑體" panose="020B0604030504040204" pitchFamily="34" charset="-120"/>
              </a:rPr>
              <a:t>」</a:t>
            </a:r>
            <a:endParaRPr kumimoji="0" lang="zh-TW" altLang="en-US" sz="1500" b="1" dirty="0">
              <a:solidFill>
                <a:prstClr val="black"/>
              </a:solidFill>
              <a:latin typeface="微軟正黑體" panose="020B0604030504040204" pitchFamily="34" charset="-120"/>
              <a:ea typeface="微軟正黑體" panose="020B0604030504040204" pitchFamily="34" charset="-120"/>
            </a:endParaRPr>
          </a:p>
        </p:txBody>
      </p:sp>
      <p:sp>
        <p:nvSpPr>
          <p:cNvPr id="325643" name="AutoShape 11"/>
          <p:cNvSpPr>
            <a:spLocks noChangeArrowheads="1"/>
          </p:cNvSpPr>
          <p:nvPr/>
        </p:nvSpPr>
        <p:spPr bwMode="auto">
          <a:xfrm>
            <a:off x="1626809" y="1844824"/>
            <a:ext cx="1746444" cy="2420108"/>
          </a:xfrm>
          <a:prstGeom prst="flowChartProcess">
            <a:avLst/>
          </a:prstGeom>
          <a:solidFill>
            <a:schemeClr val="accent3">
              <a:lumMod val="20000"/>
              <a:lumOff val="80000"/>
            </a:schemeClr>
          </a:solidFill>
          <a:ln w="9525">
            <a:solidFill>
              <a:srgbClr val="000000"/>
            </a:solidFill>
            <a:miter lim="800000"/>
            <a:headEnd/>
            <a:tailEnd/>
          </a:ln>
        </p:spPr>
        <p:txBody>
          <a:bodyPr/>
          <a:lstStyle/>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由</a:t>
            </a:r>
            <a:r>
              <a:rPr kumimoji="0" lang="zh-TW" altLang="en-US" sz="1400" b="1" dirty="0">
                <a:solidFill>
                  <a:prstClr val="black"/>
                </a:solidFill>
                <a:latin typeface="微軟正黑體" panose="020B0604030504040204" pitchFamily="34" charset="-120"/>
                <a:ea typeface="微軟正黑體" panose="020B0604030504040204" pitchFamily="34" charset="-120"/>
              </a:rPr>
              <a:t>府內單位一級</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長官定期</a:t>
            </a:r>
            <a:r>
              <a:rPr kumimoji="0" lang="zh-TW" altLang="en-US" sz="1400" b="1" dirty="0">
                <a:solidFill>
                  <a:prstClr val="black"/>
                </a:solidFill>
                <a:latin typeface="微軟正黑體" panose="020B0604030504040204" pitchFamily="34" charset="-120"/>
                <a:ea typeface="微軟正黑體" panose="020B0604030504040204" pitchFamily="34" charset="-120"/>
              </a:rPr>
              <a:t>召開相關推動會議。</a:t>
            </a:r>
          </a:p>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指定</a:t>
            </a:r>
            <a:r>
              <a:rPr kumimoji="0" lang="zh-TW" altLang="en-US" sz="1400" b="1" dirty="0">
                <a:solidFill>
                  <a:prstClr val="black"/>
                </a:solidFill>
                <a:latin typeface="微軟正黑體" panose="020B0604030504040204" pitchFamily="34" charset="-120"/>
                <a:ea typeface="微軟正黑體" panose="020B0604030504040204" pitchFamily="34" charset="-120"/>
              </a:rPr>
              <a:t>專責單位</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及人員。</a:t>
            </a:r>
            <a:endParaRPr kumimoji="0" lang="zh-TW" altLang="en-US" sz="1400" b="1" dirty="0">
              <a:solidFill>
                <a:prstClr val="black"/>
              </a:solidFill>
              <a:latin typeface="微軟正黑體" panose="020B0604030504040204" pitchFamily="34" charset="-120"/>
              <a:ea typeface="微軟正黑體" panose="020B0604030504040204" pitchFamily="34" charset="-120"/>
            </a:endParaRPr>
          </a:p>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列入</a:t>
            </a:r>
            <a:r>
              <a:rPr kumimoji="0" lang="zh-TW" altLang="en-US" sz="1400" b="1" dirty="0">
                <a:solidFill>
                  <a:prstClr val="black"/>
                </a:solidFill>
                <a:latin typeface="微軟正黑體" panose="020B0604030504040204" pitchFamily="34" charset="-120"/>
                <a:ea typeface="微軟正黑體" panose="020B0604030504040204" pitchFamily="34" charset="-120"/>
              </a:rPr>
              <a:t>重大公共建設項目，</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定期檢討，</a:t>
            </a:r>
            <a:r>
              <a:rPr kumimoji="0" lang="zh-TW" altLang="en-US" sz="1400" b="1" dirty="0">
                <a:solidFill>
                  <a:prstClr val="black"/>
                </a:solidFill>
                <a:latin typeface="微軟正黑體" panose="020B0604030504040204" pitchFamily="34" charset="-120"/>
                <a:ea typeface="微軟正黑體" panose="020B0604030504040204" pitchFamily="34" charset="-120"/>
              </a:rPr>
              <a:t>並由研考單位進行列管事宜</a:t>
            </a:r>
            <a:r>
              <a:rPr kumimoji="0" lang="zh-TW" altLang="en-US" sz="1400" dirty="0">
                <a:solidFill>
                  <a:prstClr val="black"/>
                </a:solidFill>
                <a:latin typeface="微軟正黑體" panose="020B0604030504040204" pitchFamily="34" charset="-120"/>
                <a:ea typeface="微軟正黑體" panose="020B0604030504040204" pitchFamily="34" charset="-120"/>
              </a:rPr>
              <a:t>。</a:t>
            </a:r>
          </a:p>
          <a:p>
            <a:pPr fontAlgn="auto">
              <a:spcBef>
                <a:spcPts val="0"/>
              </a:spcBef>
              <a:spcAft>
                <a:spcPts val="0"/>
              </a:spcAft>
            </a:pPr>
            <a:endParaRPr kumimoji="0" lang="zh-TW" altLang="en-US" sz="1400" dirty="0">
              <a:solidFill>
                <a:prstClr val="black"/>
              </a:solidFill>
              <a:latin typeface="微軟正黑體" panose="020B0604030504040204" pitchFamily="34" charset="-120"/>
              <a:ea typeface="微軟正黑體" panose="020B0604030504040204" pitchFamily="34" charset="-120"/>
            </a:endParaRPr>
          </a:p>
        </p:txBody>
      </p:sp>
      <p:sp>
        <p:nvSpPr>
          <p:cNvPr id="325644" name="AutoShape 12"/>
          <p:cNvSpPr>
            <a:spLocks noChangeArrowheads="1"/>
          </p:cNvSpPr>
          <p:nvPr/>
        </p:nvSpPr>
        <p:spPr bwMode="auto">
          <a:xfrm>
            <a:off x="1626810" y="4561418"/>
            <a:ext cx="1742250" cy="2231268"/>
          </a:xfrm>
          <a:prstGeom prst="flowChartProcess">
            <a:avLst/>
          </a:prstGeom>
          <a:solidFill>
            <a:schemeClr val="accent3">
              <a:lumMod val="20000"/>
              <a:lumOff val="80000"/>
            </a:schemeClr>
          </a:solidFill>
          <a:ln w="9525">
            <a:solidFill>
              <a:srgbClr val="000000"/>
            </a:solidFill>
            <a:miter lim="800000"/>
            <a:headEnd/>
            <a:tailEnd/>
          </a:ln>
        </p:spPr>
        <p:txBody>
          <a:bodyPr/>
          <a:lstStyle/>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獲補助</a:t>
            </a:r>
            <a:r>
              <a:rPr kumimoji="0" lang="en-US" altLang="zh-TW" sz="1400" b="1" dirty="0">
                <a:solidFill>
                  <a:prstClr val="black"/>
                </a:solidFill>
                <a:latin typeface="微軟正黑體" panose="020B0604030504040204" pitchFamily="34" charset="-120"/>
                <a:ea typeface="微軟正黑體" panose="020B0604030504040204" pitchFamily="34" charset="-120"/>
              </a:rPr>
              <a:t>2</a:t>
            </a:r>
            <a:r>
              <a:rPr kumimoji="0" lang="zh-TW" altLang="en-US" sz="1400" b="1" dirty="0">
                <a:solidFill>
                  <a:prstClr val="black"/>
                </a:solidFill>
                <a:latin typeface="微軟正黑體" panose="020B0604030504040204" pitchFamily="34" charset="-120"/>
                <a:ea typeface="微軟正黑體" panose="020B0604030504040204" pitchFamily="34" charset="-120"/>
              </a:rPr>
              <a:t>週內，應填具工作摘要及</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進度表函</a:t>
            </a:r>
            <a:r>
              <a:rPr kumimoji="0" lang="zh-TW" altLang="en-US" sz="1400" b="1" dirty="0">
                <a:solidFill>
                  <a:prstClr val="black"/>
                </a:solidFill>
                <a:latin typeface="微軟正黑體" panose="020B0604030504040204" pitchFamily="34" charset="-120"/>
                <a:ea typeface="微軟正黑體" panose="020B0604030504040204" pitchFamily="34" charset="-120"/>
              </a:rPr>
              <a:t>送</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本部。</a:t>
            </a:r>
            <a:endParaRPr kumimoji="0" lang="zh-TW" altLang="en-US" sz="1400" b="1" dirty="0">
              <a:solidFill>
                <a:prstClr val="black"/>
              </a:solidFill>
              <a:latin typeface="微軟正黑體" panose="020B0604030504040204" pitchFamily="34" charset="-120"/>
              <a:ea typeface="微軟正黑體" panose="020B0604030504040204" pitchFamily="34" charset="-120"/>
            </a:endParaRPr>
          </a:p>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每月</a:t>
            </a:r>
            <a:r>
              <a:rPr kumimoji="0" lang="en-US" altLang="zh-TW" sz="1400" b="1" dirty="0" smtClean="0">
                <a:solidFill>
                  <a:prstClr val="black"/>
                </a:solidFill>
                <a:latin typeface="微軟正黑體" panose="020B0604030504040204" pitchFamily="34" charset="-120"/>
                <a:ea typeface="微軟正黑體" panose="020B0604030504040204" pitchFamily="34" charset="-120"/>
              </a:rPr>
              <a:t>10</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日前就</a:t>
            </a:r>
            <a:r>
              <a:rPr kumimoji="0" lang="zh-TW" altLang="en-US" sz="1400" b="1" dirty="0">
                <a:solidFill>
                  <a:prstClr val="black"/>
                </a:solidFill>
                <a:latin typeface="微軟正黑體" panose="020B0604030504040204" pitchFamily="34" charset="-120"/>
                <a:ea typeface="微軟正黑體" panose="020B0604030504040204" pitchFamily="34" charset="-120"/>
              </a:rPr>
              <a:t>計畫辦理</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情形上傳再造</a:t>
            </a:r>
            <a:r>
              <a:rPr kumimoji="0" lang="zh-TW" altLang="en-US" sz="1400" b="1" dirty="0">
                <a:solidFill>
                  <a:prstClr val="black"/>
                </a:solidFill>
                <a:latin typeface="微軟正黑體" panose="020B0604030504040204" pitchFamily="34" charset="-120"/>
                <a:ea typeface="微軟正黑體" panose="020B0604030504040204" pitchFamily="34" charset="-120"/>
              </a:rPr>
              <a:t>歷史現場專案計畫專業資訊輔導平台。</a:t>
            </a:r>
          </a:p>
        </p:txBody>
      </p:sp>
      <p:sp>
        <p:nvSpPr>
          <p:cNvPr id="325649" name="AutoShape 17"/>
          <p:cNvSpPr>
            <a:spLocks noChangeArrowheads="1"/>
          </p:cNvSpPr>
          <p:nvPr/>
        </p:nvSpPr>
        <p:spPr bwMode="auto">
          <a:xfrm>
            <a:off x="767933" y="1688616"/>
            <a:ext cx="317371" cy="341651"/>
          </a:xfrm>
          <a:prstGeom prst="downArrow">
            <a:avLst>
              <a:gd name="adj1" fmla="val 50000"/>
              <a:gd name="adj2" fmla="val 25000"/>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auto">
              <a:spcBef>
                <a:spcPts val="0"/>
              </a:spcBef>
              <a:spcAft>
                <a:spcPts val="0"/>
              </a:spcAft>
            </a:pPr>
            <a:endParaRPr kumimoji="0" lang="zh-TW" altLang="en-US" sz="1800">
              <a:solidFill>
                <a:prstClr val="black"/>
              </a:solidFill>
              <a:latin typeface="微軟正黑體" panose="020B0604030504040204" pitchFamily="34" charset="-120"/>
              <a:ea typeface="微軟正黑體" panose="020B0604030504040204" pitchFamily="34" charset="-120"/>
            </a:endParaRPr>
          </a:p>
        </p:txBody>
      </p:sp>
      <p:cxnSp>
        <p:nvCxnSpPr>
          <p:cNvPr id="325652" name="AutoShape 20"/>
          <p:cNvCxnSpPr>
            <a:cxnSpLocks noChangeShapeType="1"/>
            <a:stCxn id="325641" idx="3"/>
          </p:cNvCxnSpPr>
          <p:nvPr/>
        </p:nvCxnSpPr>
        <p:spPr bwMode="auto">
          <a:xfrm>
            <a:off x="1264746" y="3104497"/>
            <a:ext cx="362063" cy="0"/>
          </a:xfrm>
          <a:prstGeom prst="straightConnector1">
            <a:avLst/>
          </a:prstGeom>
          <a:noFill/>
          <a:ln w="38100">
            <a:solidFill>
              <a:schemeClr val="accent6">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5654" name="AutoShape 22"/>
          <p:cNvCxnSpPr>
            <a:cxnSpLocks noChangeShapeType="1"/>
            <a:stCxn id="325642" idx="3"/>
          </p:cNvCxnSpPr>
          <p:nvPr/>
        </p:nvCxnSpPr>
        <p:spPr bwMode="auto">
          <a:xfrm>
            <a:off x="1264746" y="5762316"/>
            <a:ext cx="362063" cy="0"/>
          </a:xfrm>
          <a:prstGeom prst="straightConnector1">
            <a:avLst/>
          </a:prstGeom>
          <a:noFill/>
          <a:ln w="38100">
            <a:solidFill>
              <a:schemeClr val="accent6">
                <a:lumMod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5655" name="Text Box 23"/>
          <p:cNvSpPr txBox="1">
            <a:spLocks noChangeArrowheads="1"/>
          </p:cNvSpPr>
          <p:nvPr/>
        </p:nvSpPr>
        <p:spPr bwMode="auto">
          <a:xfrm>
            <a:off x="4710967" y="5445125"/>
            <a:ext cx="103081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spcBef>
                <a:spcPct val="50000"/>
              </a:spcBef>
              <a:spcAft>
                <a:spcPts val="0"/>
              </a:spcAft>
            </a:pPr>
            <a:r>
              <a:rPr kumimoji="0" lang="zh-TW" altLang="en-US" sz="1200" dirty="0">
                <a:solidFill>
                  <a:prstClr val="black"/>
                </a:solidFill>
                <a:latin typeface="微軟正黑體" panose="020B0604030504040204" pitchFamily="34" charset="-120"/>
                <a:ea typeface="微軟正黑體" panose="020B0604030504040204" pitchFamily="34" charset="-120"/>
              </a:rPr>
              <a:t>價值 減</a:t>
            </a:r>
            <a:r>
              <a:rPr kumimoji="0" lang="zh-TW" altLang="en-US" sz="1200" dirty="0" smtClean="0">
                <a:solidFill>
                  <a:prstClr val="black"/>
                </a:solidFill>
                <a:latin typeface="微軟正黑體" panose="020B0604030504040204" pitchFamily="34" charset="-120"/>
                <a:ea typeface="微軟正黑體" panose="020B0604030504040204" pitchFamily="34" charset="-120"/>
              </a:rPr>
              <a:t>損</a:t>
            </a:r>
            <a:endParaRPr kumimoji="0" lang="zh-TW" altLang="en-US" sz="1200" dirty="0">
              <a:solidFill>
                <a:prstClr val="black"/>
              </a:solidFill>
              <a:latin typeface="微軟正黑體" panose="020B0604030504040204" pitchFamily="34" charset="-120"/>
              <a:ea typeface="微軟正黑體" panose="020B0604030504040204" pitchFamily="34" charset="-120"/>
            </a:endParaRPr>
          </a:p>
        </p:txBody>
      </p:sp>
      <p:sp>
        <p:nvSpPr>
          <p:cNvPr id="325656" name="Text Box 24"/>
          <p:cNvSpPr txBox="1">
            <a:spLocks noChangeArrowheads="1"/>
          </p:cNvSpPr>
          <p:nvPr/>
        </p:nvSpPr>
        <p:spPr bwMode="auto">
          <a:xfrm>
            <a:off x="6481020" y="2327179"/>
            <a:ext cx="3401704" cy="1169551"/>
          </a:xfrm>
          <a:prstGeom prst="rect">
            <a:avLst/>
          </a:prstGeom>
          <a:solidFill>
            <a:schemeClr val="accent6">
              <a:lumMod val="40000"/>
              <a:lumOff val="60000"/>
            </a:schemeClr>
          </a:solidFill>
          <a:ln>
            <a:noFill/>
          </a:ln>
          <a:effectLst/>
          <a:extLst/>
        </p:spPr>
        <p:txBody>
          <a:bodyPr wrap="square">
            <a:spAutoFit/>
          </a:bodyPr>
          <a:lstStyle/>
          <a:p>
            <a:pPr fontAlgn="auto">
              <a:spcBef>
                <a:spcPct val="50000"/>
              </a:spcBef>
              <a:spcAft>
                <a:spcPts val="0"/>
              </a:spcAft>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進度</a:t>
            </a:r>
            <a:r>
              <a:rPr kumimoji="0" lang="zh-TW" altLang="en-US" sz="1400" b="1" dirty="0">
                <a:solidFill>
                  <a:prstClr val="black"/>
                </a:solidFill>
                <a:latin typeface="微軟正黑體" panose="020B0604030504040204" pitchFamily="34" charset="-120"/>
                <a:ea typeface="微軟正黑體" panose="020B0604030504040204" pitchFamily="34" charset="-120"/>
              </a:rPr>
              <a:t>嚴重落後且未能研提具體解決方案，或經文化部及顧問團考核缺失，經修正三次（含）以上仍未無法改善者，文化部得視執行情形調整補助額度，必要時得撤銷補助</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a:t>
            </a:r>
            <a:endParaRPr kumimoji="0"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325657" name="Text Box 25"/>
          <p:cNvSpPr txBox="1">
            <a:spLocks noChangeArrowheads="1"/>
          </p:cNvSpPr>
          <p:nvPr/>
        </p:nvSpPr>
        <p:spPr bwMode="auto">
          <a:xfrm>
            <a:off x="6984528" y="3573016"/>
            <a:ext cx="3055717" cy="1600438"/>
          </a:xfrm>
          <a:prstGeom prst="rect">
            <a:avLst/>
          </a:prstGeom>
          <a:solidFill>
            <a:schemeClr val="accent6">
              <a:lumMod val="20000"/>
              <a:lumOff val="80000"/>
            </a:schemeClr>
          </a:solidFill>
          <a:ln>
            <a:solidFill>
              <a:schemeClr val="tx1"/>
            </a:solidFill>
          </a:ln>
          <a:effectLst/>
          <a:extLst/>
        </p:spPr>
        <p:txBody>
          <a:bodyPr wrap="square">
            <a:spAutoFit/>
          </a:bodyPr>
          <a:lstStyle/>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輔導</a:t>
            </a:r>
            <a:r>
              <a:rPr kumimoji="0" lang="zh-TW" altLang="en-US" sz="1400" b="1" dirty="0">
                <a:solidFill>
                  <a:prstClr val="black"/>
                </a:solidFill>
                <a:latin typeface="微軟正黑體" panose="020B0604030504040204" pitchFamily="34" charset="-120"/>
                <a:ea typeface="微軟正黑體" panose="020B0604030504040204" pitchFamily="34" charset="-120"/>
              </a:rPr>
              <a:t>團訪視：</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至計畫或直轄市</a:t>
            </a:r>
            <a:r>
              <a:rPr kumimoji="0" lang="zh-TW" altLang="en-US" sz="1400" b="1" dirty="0">
                <a:solidFill>
                  <a:prstClr val="black"/>
                </a:solidFill>
                <a:latin typeface="微軟正黑體" panose="020B0604030504040204" pitchFamily="34" charset="-120"/>
                <a:ea typeface="微軟正黑體" panose="020B0604030504040204" pitchFamily="34" charset="-120"/>
              </a:rPr>
              <a:t>、縣（市）政府所在地諮詢、輔導</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a:t>
            </a:r>
            <a:endParaRPr kumimoji="0" lang="en-US" altLang="zh-TW" sz="1400" b="1" dirty="0" smtClean="0">
              <a:solidFill>
                <a:prstClr val="black"/>
              </a:solidFill>
              <a:latin typeface="微軟正黑體" panose="020B0604030504040204" pitchFamily="34" charset="-120"/>
              <a:ea typeface="微軟正黑體" panose="020B0604030504040204" pitchFamily="34" charset="-120"/>
            </a:endParaRPr>
          </a:p>
          <a:p>
            <a:pPr marL="342900" indent="-342900" fontAlgn="auto">
              <a:spcBef>
                <a:spcPts val="0"/>
              </a:spcBef>
              <a:spcAft>
                <a:spcPts val="0"/>
              </a:spcAft>
              <a:buFont typeface="+mj-lt"/>
              <a:buAutoNum type="arabicPeriod"/>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訪</a:t>
            </a:r>
            <a:r>
              <a:rPr kumimoji="0" lang="zh-TW" altLang="en-US" sz="1400" b="1" dirty="0">
                <a:solidFill>
                  <a:prstClr val="black"/>
                </a:solidFill>
                <a:latin typeface="微軟正黑體" panose="020B0604030504040204" pitchFamily="34" charset="-120"/>
                <a:ea typeface="微軟正黑體" panose="020B0604030504040204" pitchFamily="34" charset="-120"/>
              </a:rPr>
              <a:t>視紀錄由輔導團登載於本部再造歷史現場專案計畫專業資訊輔導平台</a:t>
            </a:r>
            <a:r>
              <a:rPr kumimoji="0" lang="zh-TW" altLang="en-US" sz="1400" b="1" dirty="0" smtClean="0">
                <a:solidFill>
                  <a:prstClr val="black"/>
                </a:solidFill>
                <a:latin typeface="微軟正黑體" panose="020B0604030504040204" pitchFamily="34" charset="-120"/>
                <a:ea typeface="微軟正黑體" panose="020B0604030504040204" pitchFamily="34" charset="-120"/>
              </a:rPr>
              <a:t>。</a:t>
            </a:r>
            <a:endParaRPr kumimoji="0" lang="en-US" altLang="zh-TW" sz="1400" b="1" dirty="0" smtClean="0">
              <a:solidFill>
                <a:prstClr val="black"/>
              </a:solidFill>
              <a:latin typeface="微軟正黑體" panose="020B0604030504040204" pitchFamily="34" charset="-120"/>
              <a:ea typeface="微軟正黑體" panose="020B0604030504040204" pitchFamily="34" charset="-120"/>
            </a:endParaRPr>
          </a:p>
          <a:p>
            <a:pPr marL="342900" indent="-342900" fontAlgn="auto">
              <a:spcBef>
                <a:spcPts val="0"/>
              </a:spcBef>
              <a:spcAft>
                <a:spcPts val="0"/>
              </a:spcAft>
              <a:buFont typeface="+mj-lt"/>
              <a:buAutoNum type="arabicPeriod"/>
            </a:pPr>
            <a:r>
              <a:rPr kumimoji="0" lang="zh-TW" altLang="en-US" sz="1400" b="1" dirty="0" smtClean="0">
                <a:solidFill>
                  <a:srgbClr val="FF0000"/>
                </a:solidFill>
                <a:latin typeface="微軟正黑體" panose="020B0604030504040204" pitchFamily="34" charset="-120"/>
                <a:ea typeface="微軟正黑體" panose="020B0604030504040204" pitchFamily="34" charset="-120"/>
              </a:rPr>
              <a:t>追蹤各縣市政府訪視意見執行情形。</a:t>
            </a:r>
            <a:endParaRPr kumimoji="0" lang="en-US" altLang="zh-TW" sz="1400" b="1" dirty="0" smtClean="0">
              <a:solidFill>
                <a:srgbClr val="FF0000"/>
              </a:solidFill>
              <a:latin typeface="微軟正黑體" panose="020B0604030504040204" pitchFamily="34" charset="-120"/>
              <a:ea typeface="微軟正黑體" panose="020B0604030504040204" pitchFamily="34" charset="-120"/>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3111" y="4142320"/>
            <a:ext cx="396727" cy="568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9" name="矩形 1038"/>
          <p:cNvSpPr/>
          <p:nvPr/>
        </p:nvSpPr>
        <p:spPr>
          <a:xfrm>
            <a:off x="5040313" y="928523"/>
            <a:ext cx="4051502" cy="400110"/>
          </a:xfrm>
          <a:prstGeom prst="rect">
            <a:avLst/>
          </a:prstGeom>
        </p:spPr>
        <p:txBody>
          <a:bodyPr wrap="square">
            <a:spAutoFit/>
          </a:bodyPr>
          <a:lstStyle/>
          <a:p>
            <a:pPr fontAlgn="auto">
              <a:spcBef>
                <a:spcPts val="0"/>
              </a:spcBef>
              <a:spcAft>
                <a:spcPts val="0"/>
              </a:spcAft>
            </a:pPr>
            <a:r>
              <a:rPr kumimoji="0" lang="zh-TW" altLang="en-US" b="1" dirty="0" smtClean="0">
                <a:solidFill>
                  <a:prstClr val="black"/>
                </a:solidFill>
                <a:latin typeface="微軟正黑體" panose="020B0604030504040204" pitchFamily="34" charset="-120"/>
                <a:ea typeface="微軟正黑體" panose="020B0604030504040204" pitchFamily="34" charset="-120"/>
              </a:rPr>
              <a:t>文化部輔導考核管理機制</a:t>
            </a:r>
            <a:endParaRPr kumimoji="0" lang="zh-TW" altLang="en-US" b="1" dirty="0">
              <a:solidFill>
                <a:prstClr val="black"/>
              </a:solidFill>
              <a:latin typeface="微軟正黑體" panose="020B0604030504040204" pitchFamily="34" charset="-120"/>
              <a:ea typeface="微軟正黑體" panose="020B0604030504040204" pitchFamily="34" charset="-12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52395" y="2421214"/>
            <a:ext cx="397275" cy="1059873"/>
          </a:xfrm>
          <a:prstGeom prst="rect">
            <a:avLst/>
          </a:prstGeom>
          <a:solidFill>
            <a:schemeClr val="bg1"/>
          </a:solidFill>
          <a:ln>
            <a:noFill/>
          </a:ln>
          <a:effectLst/>
        </p:spPr>
      </p:pic>
      <p:sp>
        <p:nvSpPr>
          <p:cNvPr id="41" name="AutoShape 4">
            <a:hlinkClick r:id="" action="ppaction://noaction"/>
          </p:cNvPr>
          <p:cNvSpPr>
            <a:spLocks noChangeArrowheads="1"/>
          </p:cNvSpPr>
          <p:nvPr/>
        </p:nvSpPr>
        <p:spPr bwMode="auto">
          <a:xfrm>
            <a:off x="4554123" y="3481088"/>
            <a:ext cx="2238388" cy="720725"/>
          </a:xfrm>
          <a:prstGeom prst="flowChartDecision">
            <a:avLst/>
          </a:prstGeom>
          <a:solidFill>
            <a:schemeClr val="accent2">
              <a:lumMod val="60000"/>
              <a:lumOff val="40000"/>
            </a:schemeClr>
          </a:solidFill>
          <a:ln w="9525">
            <a:solidFill>
              <a:schemeClr val="accent1">
                <a:lumMod val="40000"/>
                <a:lumOff val="60000"/>
              </a:schemeClr>
            </a:solidFill>
            <a:miter lim="800000"/>
            <a:headEnd/>
            <a:tailEnd/>
          </a:ln>
        </p:spPr>
        <p:txBody>
          <a:bodyPr/>
          <a:lstStyle/>
          <a:p>
            <a:pPr fontAlgn="auto">
              <a:spcBef>
                <a:spcPts val="0"/>
              </a:spcBef>
              <a:spcAft>
                <a:spcPts val="0"/>
              </a:spcAft>
            </a:pPr>
            <a:r>
              <a:rPr kumimoji="0" lang="zh-TW" altLang="en-US" dirty="0" smtClean="0">
                <a:latin typeface="微軟正黑體" panose="020B0604030504040204" pitchFamily="34" charset="-120"/>
                <a:ea typeface="微軟正黑體" panose="020B0604030504040204" pitchFamily="34" charset="-120"/>
              </a:rPr>
              <a:t>輔導團</a:t>
            </a:r>
            <a:endParaRPr kumimoji="0" lang="zh-TW" altLang="en-US" dirty="0">
              <a:latin typeface="微軟正黑體" panose="020B0604030504040204" pitchFamily="34" charset="-120"/>
              <a:ea typeface="微軟正黑體" panose="020B0604030504040204" pitchFamily="34" charset="-120"/>
            </a:endParaRPr>
          </a:p>
        </p:txBody>
      </p:sp>
      <p:cxnSp>
        <p:nvCxnSpPr>
          <p:cNvPr id="22" name="直線接點 21"/>
          <p:cNvCxnSpPr/>
          <p:nvPr/>
        </p:nvCxnSpPr>
        <p:spPr>
          <a:xfrm>
            <a:off x="3600152" y="2030265"/>
            <a:ext cx="0" cy="3758048"/>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3369060" y="2886272"/>
            <a:ext cx="231092"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31"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05242" y="5017016"/>
            <a:ext cx="2702168"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文字方塊 41"/>
          <p:cNvSpPr txBox="1"/>
          <p:nvPr/>
        </p:nvSpPr>
        <p:spPr>
          <a:xfrm>
            <a:off x="4517505" y="5445125"/>
            <a:ext cx="1569660" cy="369332"/>
          </a:xfrm>
          <a:prstGeom prst="rect">
            <a:avLst/>
          </a:prstGeom>
          <a:noFill/>
        </p:spPr>
        <p:txBody>
          <a:bodyPr wrap="none" rtlCol="0">
            <a:spAutoFit/>
          </a:bodyPr>
          <a:lstStyle/>
          <a:p>
            <a:pPr fontAlgn="auto">
              <a:spcBef>
                <a:spcPts val="0"/>
              </a:spcBef>
              <a:spcAft>
                <a:spcPts val="0"/>
              </a:spcAft>
            </a:pPr>
            <a:r>
              <a:rPr kumimoji="0" lang="zh-TW" altLang="en-US" sz="1800" dirty="0" smtClean="0">
                <a:latin typeface="微軟正黑體" panose="020B0604030504040204" pitchFamily="34" charset="-120"/>
                <a:ea typeface="微軟正黑體" panose="020B0604030504040204" pitchFamily="34" charset="-120"/>
              </a:rPr>
              <a:t>資訊輔導平臺</a:t>
            </a:r>
            <a:endParaRPr kumimoji="0" lang="zh-TW" altLang="en-US" sz="1800" dirty="0">
              <a:latin typeface="微軟正黑體" panose="020B0604030504040204" pitchFamily="34" charset="-120"/>
              <a:ea typeface="微軟正黑體" panose="020B0604030504040204" pitchFamily="34" charset="-120"/>
            </a:endParaRPr>
          </a:p>
        </p:txBody>
      </p:sp>
      <p:pic>
        <p:nvPicPr>
          <p:cNvPr id="1032" name="Picture 8"/>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474681" y="4242031"/>
            <a:ext cx="397275" cy="72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直線接點 43"/>
          <p:cNvCxnSpPr>
            <a:stCxn id="325636" idx="1"/>
          </p:cNvCxnSpPr>
          <p:nvPr/>
        </p:nvCxnSpPr>
        <p:spPr>
          <a:xfrm flipH="1">
            <a:off x="3595418" y="2060850"/>
            <a:ext cx="886611" cy="2"/>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p:nvPr/>
        </p:nvCxnSpPr>
        <p:spPr>
          <a:xfrm>
            <a:off x="3690788" y="5814457"/>
            <a:ext cx="714454"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a:xfrm flipH="1">
            <a:off x="3373254" y="5814457"/>
            <a:ext cx="317534"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a:stCxn id="325636" idx="3"/>
          </p:cNvCxnSpPr>
          <p:nvPr/>
        </p:nvCxnSpPr>
        <p:spPr>
          <a:xfrm>
            <a:off x="6720417" y="2060850"/>
            <a:ext cx="345647" cy="2"/>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36" name="Picture 1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960928" y="2721605"/>
            <a:ext cx="1490466" cy="380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8" name="直線接點 57"/>
          <p:cNvCxnSpPr>
            <a:stCxn id="41" idx="1"/>
          </p:cNvCxnSpPr>
          <p:nvPr/>
        </p:nvCxnSpPr>
        <p:spPr>
          <a:xfrm flipH="1" flipV="1">
            <a:off x="3600152" y="3841450"/>
            <a:ext cx="953971" cy="1"/>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接點 59"/>
          <p:cNvCxnSpPr/>
          <p:nvPr/>
        </p:nvCxnSpPr>
        <p:spPr>
          <a:xfrm flipV="1">
            <a:off x="6722254" y="3841450"/>
            <a:ext cx="232397" cy="1"/>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a:stCxn id="325640" idx="1"/>
          </p:cNvCxnSpPr>
          <p:nvPr/>
        </p:nvCxnSpPr>
        <p:spPr>
          <a:xfrm flipH="1" flipV="1">
            <a:off x="7066064" y="5814458"/>
            <a:ext cx="350512" cy="170826"/>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06" name="文字方塊 105"/>
          <p:cNvSpPr txBox="1"/>
          <p:nvPr/>
        </p:nvSpPr>
        <p:spPr>
          <a:xfrm>
            <a:off x="3581311" y="1082411"/>
            <a:ext cx="1261884" cy="307777"/>
          </a:xfrm>
          <a:prstGeom prst="rect">
            <a:avLst/>
          </a:prstGeom>
          <a:noFill/>
        </p:spPr>
        <p:txBody>
          <a:bodyPr wrap="none" rtlCol="0">
            <a:spAutoFit/>
          </a:bodyPr>
          <a:lstStyle/>
          <a:p>
            <a:pPr fontAlgn="auto">
              <a:spcBef>
                <a:spcPts val="0"/>
              </a:spcBef>
              <a:spcAft>
                <a:spcPts val="0"/>
              </a:spcAft>
            </a:pPr>
            <a:r>
              <a:rPr kumimoji="0" lang="zh-TW" altLang="en-US" sz="1400" b="1" dirty="0" smtClean="0">
                <a:latin typeface="微軟正黑體" panose="020B0604030504040204" pitchFamily="34" charset="-120"/>
                <a:ea typeface="微軟正黑體" panose="020B0604030504040204" pitchFamily="34" charset="-120"/>
              </a:rPr>
              <a:t>通知考核結果</a:t>
            </a:r>
            <a:endParaRPr kumimoji="0" lang="zh-TW" altLang="en-US" sz="1400" b="1" dirty="0">
              <a:latin typeface="微軟正黑體" panose="020B0604030504040204" pitchFamily="34" charset="-120"/>
              <a:ea typeface="微軟正黑體" panose="020B0604030504040204" pitchFamily="34" charset="-120"/>
            </a:endParaRPr>
          </a:p>
        </p:txBody>
      </p:sp>
      <p:sp>
        <p:nvSpPr>
          <p:cNvPr id="325639" name="AutoShape 7"/>
          <p:cNvSpPr>
            <a:spLocks noChangeArrowheads="1"/>
          </p:cNvSpPr>
          <p:nvPr/>
        </p:nvSpPr>
        <p:spPr bwMode="auto">
          <a:xfrm>
            <a:off x="7024910" y="1640094"/>
            <a:ext cx="2937434" cy="564770"/>
          </a:xfrm>
          <a:prstGeom prst="flowChartProcess">
            <a:avLst/>
          </a:prstGeom>
          <a:solidFill>
            <a:schemeClr val="accent6">
              <a:lumMod val="20000"/>
              <a:lumOff val="80000"/>
            </a:schemeClr>
          </a:solidFill>
          <a:ln w="9525">
            <a:solidFill>
              <a:srgbClr val="000000"/>
            </a:solidFill>
            <a:miter lim="800000"/>
            <a:headEnd/>
            <a:tailEnd/>
          </a:ln>
        </p:spPr>
        <p:txBody>
          <a:bodyPr/>
          <a:lstStyle/>
          <a:p>
            <a:pPr fontAlgn="auto">
              <a:spcBef>
                <a:spcPts val="0"/>
              </a:spcBef>
              <a:spcAft>
                <a:spcPts val="0"/>
              </a:spcAft>
            </a:pPr>
            <a:r>
              <a:rPr kumimoji="0" lang="zh-TW" altLang="en-US" sz="1400" b="1" dirty="0" smtClean="0">
                <a:solidFill>
                  <a:prstClr val="black"/>
                </a:solidFill>
                <a:latin typeface="微軟正黑體" panose="020B0604030504040204" pitchFamily="34" charset="-120"/>
                <a:ea typeface="微軟正黑體" panose="020B0604030504040204" pitchFamily="34" charset="-120"/>
              </a:rPr>
              <a:t>顧問團考核</a:t>
            </a:r>
            <a:r>
              <a:rPr kumimoji="0" lang="zh-TW" altLang="en-US" sz="1400" b="1" dirty="0">
                <a:solidFill>
                  <a:prstClr val="black"/>
                </a:solidFill>
                <a:latin typeface="微軟正黑體" panose="020B0604030504040204" pitchFamily="34" charset="-120"/>
                <a:ea typeface="微軟正黑體" panose="020B0604030504040204" pitchFamily="34" charset="-120"/>
              </a:rPr>
              <a:t>：督導執行與檢討、協助滾動修正審查及檢核成果效益。</a:t>
            </a:r>
          </a:p>
        </p:txBody>
      </p:sp>
    </p:spTree>
    <p:extLst>
      <p:ext uri="{BB962C8B-B14F-4D97-AF65-F5344CB8AC3E}">
        <p14:creationId xmlns:p14="http://schemas.microsoft.com/office/powerpoint/2010/main" val="902927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40218</TotalTime>
  <Words>291</Words>
  <Application>Microsoft Office PowerPoint</Application>
  <PresentationFormat>自訂</PresentationFormat>
  <Paragraphs>25</Paragraphs>
  <Slides>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微軟正黑體</vt:lpstr>
      <vt:lpstr>新細明體</vt:lpstr>
      <vt:lpstr>Arial</vt:lpstr>
      <vt:lpstr>Calibri</vt:lpstr>
      <vt:lpstr>Calibri Light</vt:lpstr>
      <vt:lpstr>Office 佈景主題</vt:lpstr>
      <vt:lpstr>再造歷史現場專案計畫管理機制流程圖</vt:lpstr>
    </vt:vector>
  </TitlesOfParts>
  <Company>belcher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popo</dc:creator>
  <cp:lastModifiedBy>eds</cp:lastModifiedBy>
  <cp:revision>2281</cp:revision>
  <cp:lastPrinted>2017-03-27T06:16:16Z</cp:lastPrinted>
  <dcterms:created xsi:type="dcterms:W3CDTF">2004-02-01T13:53:50Z</dcterms:created>
  <dcterms:modified xsi:type="dcterms:W3CDTF">2022-02-22T03:25:15Z</dcterms:modified>
</cp:coreProperties>
</file>